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18"/>
  </p:notesMasterIdLst>
  <p:sldIdLst>
    <p:sldId id="256" r:id="rId2"/>
    <p:sldId id="277" r:id="rId3"/>
    <p:sldId id="329" r:id="rId4"/>
    <p:sldId id="396" r:id="rId5"/>
    <p:sldId id="3494" r:id="rId6"/>
    <p:sldId id="3501" r:id="rId7"/>
    <p:sldId id="3502" r:id="rId8"/>
    <p:sldId id="3503" r:id="rId9"/>
    <p:sldId id="3511" r:id="rId10"/>
    <p:sldId id="3508" r:id="rId11"/>
    <p:sldId id="3512" r:id="rId12"/>
    <p:sldId id="339" r:id="rId13"/>
    <p:sldId id="3492" r:id="rId14"/>
    <p:sldId id="413" r:id="rId15"/>
    <p:sldId id="3504" r:id="rId16"/>
    <p:sldId id="35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C66C5-589B-488E-98C5-663159FE199D}" v="19" dt="2023-07-06T19:46:36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6149"/>
  </p:normalViewPr>
  <p:slideViewPr>
    <p:cSldViewPr snapToGrid="0" snapToObjects="1">
      <p:cViewPr>
        <p:scale>
          <a:sx n="42" d="100"/>
          <a:sy n="42" d="100"/>
        </p:scale>
        <p:origin x="72" y="276"/>
      </p:cViewPr>
      <p:guideLst/>
    </p:cSldViewPr>
  </p:slideViewPr>
  <p:outlineViewPr>
    <p:cViewPr>
      <p:scale>
        <a:sx n="33" d="100"/>
        <a:sy n="33" d="100"/>
      </p:scale>
      <p:origin x="-5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6C86-7B82-AE4B-92E9-6F4154977EE9}" type="datetimeFigureOut">
              <a:rPr lang="en-US" smtClean="0"/>
              <a:t>2024-07-08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FF302-86E6-8844-BCDD-51A7470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Ultimate goal- enhance patient care!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6494-AFFC-FE46-8CA3-2FC26414D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2FAB-FC34-1D4B-BF19-1C2329E689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4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1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2FAB-FC34-1D4B-BF19-1C2329E689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6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F302-86E6-8844-BCDD-51A7470034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5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EFD5-090A-B942-89A5-78F78DFF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2401C-4F5E-9F4A-AD89-44CEB27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62DCD-DDB4-5B44-9513-69236285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C94-0465-6845-99DC-F5ED9F637743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5B2B3-2BA2-C842-8131-F25EA359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6F89-15A5-8240-B4D9-40B6B111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1D72-204C-AF48-B58A-BBB1B270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C431A-66F9-B941-8D16-C623DEF7A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99E40-7692-464B-B514-CEB60BC3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414C-2992-A34D-8794-25B6CFD08314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78C63-382A-2746-8CEF-3502D83C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2EB48-AD98-2F4B-9740-A81B9C0D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3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E5C4E-98F1-594E-A3E7-B49FBA0FE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78C3D-6538-2C44-8B75-24C4894C2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9B6CE-9A52-6C4B-AA75-2D312286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72DB-9EDA-AF4E-8FDB-D8A1B084602D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F0265-2455-1F4B-A1E9-BE2E4B0A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38D5-FFC2-5B44-A0E9-94DCD534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0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3" y="320676"/>
            <a:ext cx="10930136" cy="948085"/>
          </a:xfrm>
        </p:spPr>
        <p:txBody>
          <a:bodyPr/>
          <a:lstStyle>
            <a:lvl1pPr>
              <a:defRPr>
                <a:solidFill>
                  <a:srgbClr val="002A5C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7381" y="1700808"/>
            <a:ext cx="11040203" cy="3888432"/>
          </a:xfrm>
        </p:spPr>
        <p:txBody>
          <a:bodyPr/>
          <a:lstStyle>
            <a:lvl1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1pPr>
            <a:lvl2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2pPr>
            <a:lvl3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3pPr>
            <a:lvl4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4pPr>
            <a:lvl5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0433-A64B-7F4D-A742-E301DE9F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BE62-79A2-B647-AC36-8A76522F4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5B692-E1FE-1E47-912B-3D5FBD8D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BFEF-CAFC-B348-822A-AC9AFBB7C334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56A94-84F8-4143-ADD9-D6CD6175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328D-01DA-454F-A912-A9CED654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F822-FD8D-CC45-9B84-377C5ECC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8A653-1AF6-EA4E-A3A1-A5D3E154F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679C0-F603-9C48-AF60-6D596BD2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9F3-EBF2-7D42-88F0-9E86957493D0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8AC15-CA5D-F34B-8170-241E7F9A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A3FEA-E917-0341-9444-8850B190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5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E8C4-76BE-DE4C-A9FE-29543763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2CD3-BD9D-D34B-8A4B-B99B659E5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A6FEA-008D-6741-9E19-1C199199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33CDC-684D-4248-AB29-8987230B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77AD-79C8-0A40-8F55-BCC5A8DA2223}" type="datetime1">
              <a:rPr lang="en-CA" smtClean="0"/>
              <a:t>2024-07-08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CA4F5-ED4F-014F-BC63-832766A7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F63F6-0CC8-194B-8657-53C5CC57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EBF1-2B44-CA4D-A25B-7535EE4F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E74A-457E-2A49-AC75-5D02815B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E142C-BE63-D140-AE6F-8F4A8FE83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93CF0-F83D-5A44-80DD-C26C138D8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5EE44-DB67-9D4E-8DBF-9B368F4D1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1DBBE-0DB7-8040-9ABE-4A4F15A8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E06A-AF03-0F41-96CC-9FD5C1A0C3BE}" type="datetime1">
              <a:rPr lang="en-CA" smtClean="0"/>
              <a:t>2024-07-08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4FF46-A454-CD4A-81B4-CEE84640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C34D3-5315-BA47-9089-23BA12E7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4FBA-4AD9-224C-B5A2-42601AA6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15262-10E4-A747-BE57-BDD7E032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7BCD-1A98-D649-A882-8B4F38BBC85E}" type="datetime1">
              <a:rPr lang="en-CA" smtClean="0"/>
              <a:t>2024-07-08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1B455-23CE-7446-88E7-718D8F4C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68F9-19D3-4545-93B6-B865F5BE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8941A-B406-284E-B4E8-C447EB44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3079-BEAB-CF48-8FB8-568B57CC15FF}" type="datetime1">
              <a:rPr lang="en-CA" smtClean="0"/>
              <a:t>2024-07-08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CD3A9-1DE7-D74E-9224-855A549D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3C9B8-FC57-994F-B217-E68F246A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8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BA35-43BD-AE48-84A5-0D8261EB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8654-1660-6D45-82AA-DAF6EECB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C45D4-B691-994A-852A-BA3A87BD4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D72C0-AD8D-1344-8636-62E12D8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AFC0-FDCA-324A-BCB8-DCB28113E842}" type="datetime1">
              <a:rPr lang="en-CA" smtClean="0"/>
              <a:t>2024-07-08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BDCC8-43F7-4644-8098-AAE51D2F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A460C-13BC-0F48-A5F8-22386D9A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BCBE-1975-3741-B3AF-1F371EB8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3E955-F799-AA4F-A072-157EE541E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AC3FB-D95E-7B40-9F71-D2D484751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ADB72-F9CF-8E4F-AC9A-740ECAAF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3B4-A275-2B42-B7DA-F98E46081BC8}" type="datetime1">
              <a:rPr lang="en-CA" smtClean="0"/>
              <a:t>2024-07-08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F5221-2ADA-074A-BCF3-42C998D1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46DF1-59B1-B446-B22A-D72A4064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4CF8E-DC08-DD47-95FC-B06A4EE9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B4ACC-D4A6-B345-9155-1F4A7BCA8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90865-8664-974E-A758-0CDC573A3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747D-1276-8643-B78A-6027C60EBC65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1C771-BE0A-494C-9099-EBD31A740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54501-A7AD-1742-ABEC-75BD94C79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eachonline.ca/tools-trends/designs-for-teaching-in-the-digital-age/its-all-about-desig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ed.temertymedicine.utoronto.ca/assessing-entrustable-professional-activities-epa-clerkship" TargetMode="External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exels.com/photo/brown-wooden-outdoor-bench-during-day-time-210264/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20C1-33B7-1D44-B6CD-8991BFE5F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A5C"/>
                </a:solidFill>
                <a:latin typeface="Franklin Gothic Book" panose="020B0503020102020204" pitchFamily="34" charset="0"/>
              </a:rPr>
              <a:t>Workplace Based Assessments in 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85F18-10EB-1E4E-9469-B573164D0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6666"/>
            <a:ext cx="9144000" cy="1655762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Resident and Fellow Orientation, Fall 2024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985D6D2-747C-4643-8B70-18CD9DD0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5" y="460921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en-US" dirty="0">
                <a:ea typeface="Times New Roman" panose="02020603050405020304" pitchFamily="18" charset="0"/>
              </a:rPr>
              <a:t>Narrative Feedback </a:t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17658" y="1646802"/>
            <a:ext cx="5292588" cy="307851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endParaRPr lang="en-US" sz="1200" b="1" dirty="0"/>
          </a:p>
          <a:p>
            <a:pPr lvl="1" indent="0">
              <a:lnSpc>
                <a:spcPct val="110000"/>
              </a:lnSpc>
              <a:buNone/>
            </a:pPr>
            <a:endParaRPr lang="en-US" sz="1200" b="1" dirty="0"/>
          </a:p>
          <a:p>
            <a:pPr lvl="1" indent="0">
              <a:lnSpc>
                <a:spcPct val="110000"/>
              </a:lnSpc>
              <a:buNone/>
            </a:pPr>
            <a:endParaRPr lang="en-US" sz="120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marL="428625" lvl="1" indent="-257175">
              <a:lnSpc>
                <a:spcPct val="110000"/>
              </a:lnSpc>
              <a:buFont typeface="Arial"/>
              <a:buChar char="•"/>
            </a:pPr>
            <a:endParaRPr lang="en-US" sz="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3E070-7481-CE42-BC95-C4357EB3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221" y="2288514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5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B850185-B1FD-A3D5-2252-EDD25DC5C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3" y="2530842"/>
            <a:ext cx="10655076" cy="376167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69B30-7D81-FE6C-810F-27E93180DE2B}"/>
              </a:ext>
            </a:extLst>
          </p:cNvPr>
          <p:cNvSpPr txBox="1"/>
          <p:nvPr/>
        </p:nvSpPr>
        <p:spPr>
          <a:xfrm>
            <a:off x="6960095" y="442120"/>
            <a:ext cx="4222363" cy="18466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narrative section captures the verbal feedback provided.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This is the most important part of the EPA!</a:t>
            </a:r>
          </a:p>
        </p:txBody>
      </p:sp>
    </p:spTree>
    <p:extLst>
      <p:ext uri="{BB962C8B-B14F-4D97-AF65-F5344CB8AC3E}">
        <p14:creationId xmlns:p14="http://schemas.microsoft.com/office/powerpoint/2010/main" val="3309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7B2-2D7B-B04F-BDB7-0E749B52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3" y="636"/>
            <a:ext cx="10930136" cy="948085"/>
          </a:xfrm>
        </p:spPr>
        <p:txBody>
          <a:bodyPr/>
          <a:lstStyle/>
          <a:p>
            <a:r>
              <a:rPr lang="en-US" dirty="0"/>
              <a:t>Exemplars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08EA53-B20A-7BF6-2672-7D3DC1EFA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304624"/>
              </p:ext>
            </p:extLst>
          </p:nvPr>
        </p:nvGraphicFramePr>
        <p:xfrm>
          <a:off x="335403" y="818137"/>
          <a:ext cx="1131409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169">
                  <a:extLst>
                    <a:ext uri="{9D8B030D-6E8A-4147-A177-3AD203B41FA5}">
                      <a16:colId xmlns:a16="http://schemas.microsoft.com/office/drawing/2014/main" val="2652686138"/>
                    </a:ext>
                  </a:extLst>
                </a:gridCol>
                <a:gridCol w="5507628">
                  <a:extLst>
                    <a:ext uri="{9D8B030D-6E8A-4147-A177-3AD203B41FA5}">
                      <a16:colId xmlns:a16="http://schemas.microsoft.com/office/drawing/2014/main" val="2607349517"/>
                    </a:ext>
                  </a:extLst>
                </a:gridCol>
                <a:gridCol w="3953299">
                  <a:extLst>
                    <a:ext uri="{9D8B030D-6E8A-4147-A177-3AD203B41FA5}">
                      <a16:colId xmlns:a16="http://schemas.microsoft.com/office/drawing/2014/main" val="4274382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Feedback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Why is this good?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2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Strengths (EPA 2*)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 comprehensive </a:t>
                      </a:r>
                      <a:r>
                        <a:rPr lang="en-US" sz="2400" dirty="0" err="1"/>
                        <a:t>hx</a:t>
                      </a:r>
                      <a:r>
                        <a:rPr lang="en-US" sz="2400" dirty="0"/>
                        <a:t> for back pain, particularly seeking out RFs for osteoporosis/compression fractures</a:t>
                      </a:r>
                    </a:p>
                    <a:p>
                      <a:r>
                        <a:rPr lang="en-US" sz="2400" dirty="0"/>
                        <a:t>- utilized CORE Back Tool</a:t>
                      </a:r>
                    </a:p>
                    <a:p>
                      <a:r>
                        <a:rPr lang="en-US" sz="2400" dirty="0"/>
                        <a:t>- clearly stated why malignancy/infection/ inflammatory ds ruled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 SPECIFIC to encounter</a:t>
                      </a:r>
                    </a:p>
                    <a:p>
                      <a:r>
                        <a:rPr lang="en-US" sz="2400" dirty="0"/>
                        <a:t>- SPECIFIC to EPA</a:t>
                      </a:r>
                    </a:p>
                    <a:p>
                      <a:r>
                        <a:rPr lang="en-US" sz="2400" dirty="0"/>
                        <a:t>- reinforces aspects of performance to continue in future encounters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92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Action Plan (EPA 11**)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 (Suturing)</a:t>
                      </a:r>
                    </a:p>
                    <a:p>
                      <a:r>
                        <a:rPr lang="en-US" sz="2400" dirty="0"/>
                        <a:t>- Needle 90 degrees to tissue</a:t>
                      </a:r>
                    </a:p>
                    <a:p>
                      <a:r>
                        <a:rPr lang="en-US" sz="2400" dirty="0"/>
                        <a:t>- Proper bites to ensure strong closure</a:t>
                      </a:r>
                    </a:p>
                    <a:p>
                      <a:r>
                        <a:rPr lang="en-US" sz="2400" dirty="0"/>
                        <a:t>- Smaller bites in corners and where closure more challenging</a:t>
                      </a:r>
                    </a:p>
                    <a:p>
                      <a:r>
                        <a:rPr lang="en-US" sz="2400" dirty="0"/>
                        <a:t>-Try palming the needle driver for more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 SPECIFIC to encounter</a:t>
                      </a:r>
                    </a:p>
                    <a:p>
                      <a:r>
                        <a:rPr lang="en-US" sz="2400" dirty="0"/>
                        <a:t>- SPECIFIC to EPA</a:t>
                      </a:r>
                    </a:p>
                    <a:p>
                      <a:r>
                        <a:rPr lang="en-US" sz="2400" dirty="0"/>
                        <a:t>- clearly outlines aspects of performance to work on in future encounters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53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8FDBED-7AB4-5EB6-61D3-1E2D0CA6873F}"/>
              </a:ext>
            </a:extLst>
          </p:cNvPr>
          <p:cNvSpPr txBox="1"/>
          <p:nvPr/>
        </p:nvSpPr>
        <p:spPr>
          <a:xfrm>
            <a:off x="335403" y="6274730"/>
            <a:ext cx="6192688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>
                <a:latin typeface="+mj-lt"/>
              </a:rPr>
              <a:t>*EPA 2- Formulate and justify a </a:t>
            </a:r>
            <a:r>
              <a:rPr lang="en-US" dirty="0" err="1">
                <a:latin typeface="+mj-lt"/>
              </a:rPr>
              <a:t>prioritizied</a:t>
            </a:r>
            <a:r>
              <a:rPr lang="en-US" dirty="0">
                <a:latin typeface="+mj-lt"/>
              </a:rPr>
              <a:t> differential diagnosis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+mj-lt"/>
              </a:rPr>
              <a:t>**EPA 11- Perform general procedures of a physician</a:t>
            </a:r>
          </a:p>
        </p:txBody>
      </p:sp>
    </p:spTree>
    <p:extLst>
      <p:ext uri="{BB962C8B-B14F-4D97-AF65-F5344CB8AC3E}">
        <p14:creationId xmlns:p14="http://schemas.microsoft.com/office/powerpoint/2010/main" val="1767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3" y="38005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Assessor’s Role – Feedback and 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88" y="1690688"/>
            <a:ext cx="11195824" cy="500004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Encourage students to take advantage of all learning opportunities</a:t>
            </a:r>
          </a:p>
          <a:p>
            <a:r>
              <a:rPr lang="en-US" sz="3600" dirty="0"/>
              <a:t>You already provide coaching as a regular part of your interactions with students </a:t>
            </a:r>
          </a:p>
          <a:p>
            <a:r>
              <a:rPr lang="en-US" sz="3600" dirty="0"/>
              <a:t>The EPA tool is a means of documenting the coaching conversation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Be an ally for students around completion of EPAs</a:t>
            </a:r>
          </a:p>
          <a:p>
            <a:r>
              <a:rPr lang="en-US" sz="3600" dirty="0"/>
              <a:t>Model for students that assessments are </a:t>
            </a:r>
            <a:r>
              <a:rPr lang="en-US" sz="3600" i="1" dirty="0"/>
              <a:t>FOR</a:t>
            </a:r>
            <a:r>
              <a:rPr lang="en-US" sz="3600" dirty="0"/>
              <a:t> learning, not </a:t>
            </a:r>
            <a:r>
              <a:rPr lang="en-US" sz="3600" i="1" dirty="0"/>
              <a:t>OF</a:t>
            </a:r>
            <a:r>
              <a:rPr lang="en-US" sz="3600" dirty="0"/>
              <a:t>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9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2B53F5-8FD8-DB43-A089-A6C7B43F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Requirements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36876A-C553-2840-9E8E-21EF52AB9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83" y="1651859"/>
            <a:ext cx="11077715" cy="4320480"/>
          </a:xfrm>
        </p:spPr>
        <p:txBody>
          <a:bodyPr/>
          <a:lstStyle/>
          <a:p>
            <a:pPr marL="342900" indent="-230400"/>
            <a:r>
              <a:rPr lang="en-US" dirty="0"/>
              <a:t>EPA completion is a </a:t>
            </a:r>
            <a:r>
              <a:rPr lang="en-US" b="1" dirty="0"/>
              <a:t>credit/no credit </a:t>
            </a:r>
            <a:r>
              <a:rPr lang="en-US" dirty="0"/>
              <a:t>requirement for students</a:t>
            </a:r>
          </a:p>
          <a:p>
            <a:pPr marL="342900" indent="-230400"/>
            <a:r>
              <a:rPr lang="en-US" dirty="0"/>
              <a:t>Students are required to complete the equivalent of </a:t>
            </a:r>
            <a:r>
              <a:rPr lang="en-US" b="1" dirty="0"/>
              <a:t>1 EPA per week (minimum)</a:t>
            </a:r>
            <a:r>
              <a:rPr lang="en-US" dirty="0"/>
              <a:t> during their core rotations</a:t>
            </a:r>
          </a:p>
          <a:p>
            <a:pPr marL="342900" indent="-230400"/>
            <a:r>
              <a:rPr lang="en-US" dirty="0"/>
              <a:t>Residents/fellows may complete up to </a:t>
            </a:r>
            <a:r>
              <a:rPr lang="en-US" b="1" dirty="0"/>
              <a:t>50%</a:t>
            </a:r>
            <a:r>
              <a:rPr lang="en-US" dirty="0"/>
              <a:t> of EPAs for students</a:t>
            </a:r>
          </a:p>
          <a:p>
            <a:pPr marL="342900" indent="-230400"/>
            <a:endParaRPr lang="en-US" dirty="0"/>
          </a:p>
          <a:p>
            <a:pPr marL="342900" indent="-230400"/>
            <a:r>
              <a:rPr lang="en-US" dirty="0"/>
              <a:t>We are learning about the EPA process in UME</a:t>
            </a:r>
          </a:p>
          <a:p>
            <a:pPr marL="342900" indent="-230400"/>
            <a:r>
              <a:rPr lang="en-US" dirty="0"/>
              <a:t>Please give us your feedback- we will ask!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6C2AD-FA40-C341-BCC6-CE4C912D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92322" y="3858322"/>
            <a:ext cx="2999678" cy="29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4030" y="423049"/>
            <a:ext cx="8125595" cy="948085"/>
          </a:xfrm>
        </p:spPr>
        <p:txBody>
          <a:bodyPr>
            <a:noAutofit/>
          </a:bodyPr>
          <a:lstStyle/>
          <a:p>
            <a:r>
              <a:rPr lang="en-CA" b="1" dirty="0"/>
              <a:t>How do WBAs benefit students? </a:t>
            </a:r>
            <a:endParaRPr lang="en-CA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32388" y="1664354"/>
            <a:ext cx="9822426" cy="410468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Opportunity for: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Structured feedback tool to improve performance in the clinical environment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Longitudinal feedback allows for reflection on progress within and across clerkship courses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Preparation for residency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8FEA22C-F2A4-2443-987B-C9AAA633E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52" y="5948585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C003-0946-8643-BCA4-43883578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will the data be used?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A21B7-1FD6-2F43-A3CD-0DCE8B11A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81" y="1525708"/>
            <a:ext cx="11040203" cy="3888432"/>
          </a:xfrm>
        </p:spPr>
        <p:txBody>
          <a:bodyPr>
            <a:normAutofit/>
          </a:bodyPr>
          <a:lstStyle/>
          <a:p>
            <a:r>
              <a:rPr lang="en-US" dirty="0"/>
              <a:t>The most important component is the coaching conversation around the EPA immediately after the observation </a:t>
            </a:r>
          </a:p>
          <a:p>
            <a:r>
              <a:rPr lang="en-US" dirty="0"/>
              <a:t>The data will be tracked by administrators for completion</a:t>
            </a:r>
          </a:p>
          <a:p>
            <a:r>
              <a:rPr lang="en-US" dirty="0"/>
              <a:t>‘Narrative feedback from EPAs may inform the final clinical assessment (personalized feedback under ‘strengths’ is most helpful on MSPR) </a:t>
            </a:r>
          </a:p>
          <a:p>
            <a:r>
              <a:rPr lang="en-US" dirty="0"/>
              <a:t>The data will be included in the Learner Chart for reflection at Progress Meetings with Scholars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9836C93-A9D7-B84D-85F2-0B77F2BE0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08" y="6021287"/>
            <a:ext cx="3384376" cy="661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56134-2EBF-884F-BA20-BB7ACAD5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42"/>
          <a:stretch/>
        </p:blipFill>
        <p:spPr>
          <a:xfrm>
            <a:off x="4530401" y="5157192"/>
            <a:ext cx="2548825" cy="204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6000-B619-9F4D-BFAA-F707CBC2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A shared journey…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DDF75-5EF3-8A4B-82FD-764F6C91A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08330" y="1837085"/>
            <a:ext cx="4978444" cy="26136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DCC5CE-5A5B-7A4D-879C-22498F1D8B2A}"/>
              </a:ext>
            </a:extLst>
          </p:cNvPr>
          <p:cNvSpPr txBox="1"/>
          <p:nvPr/>
        </p:nvSpPr>
        <p:spPr>
          <a:xfrm>
            <a:off x="5107257" y="5412283"/>
            <a:ext cx="6757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https://meded.temertymedicine.utoronto.ca/assessing-entrustable-professional-activities-epa-clerkship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59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92ADD-41C1-BB6B-30C5-93B0938CA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In UME: </a:t>
            </a:r>
            <a:r>
              <a:rPr lang="en-US" dirty="0">
                <a:latin typeface="Franklin Gothic Book" panose="020B0503020102020204" pitchFamily="34" charset="0"/>
              </a:rPr>
              <a:t>the AFMC has determined 12 general EPAs expected of a graduating medical student, independent of specialty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The EPAs comprise one component of </a:t>
            </a:r>
            <a:r>
              <a:rPr lang="en-US" b="1" dirty="0">
                <a:latin typeface="Franklin Gothic Book" panose="020B0503020102020204" pitchFamily="34" charset="0"/>
              </a:rPr>
              <a:t>workplace based assessments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Our commitment to students: </a:t>
            </a:r>
            <a:r>
              <a:rPr lang="en-US" dirty="0">
                <a:latin typeface="Franklin Gothic Book" panose="020B0503020102020204" pitchFamily="34" charset="0"/>
              </a:rPr>
              <a:t>to provide frequent coaching in these 12 areas, and to promote reflection on progress over clerkship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*The EPAs are </a:t>
            </a:r>
            <a:r>
              <a:rPr lang="en-US" b="1" dirty="0">
                <a:latin typeface="Franklin Gothic Book" panose="020B0503020102020204" pitchFamily="34" charset="0"/>
              </a:rPr>
              <a:t>credit/no credit </a:t>
            </a:r>
            <a:r>
              <a:rPr lang="en-US" dirty="0">
                <a:latin typeface="Franklin Gothic Book" panose="020B0503020102020204" pitchFamily="34" charset="0"/>
              </a:rPr>
              <a:t>and are NOT otherwise used to determine student progress in the program or to determine eligibility for graduation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85C000C-BB51-C449-9377-50F95C7D2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37" y="6091514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2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EPAs in 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4810"/>
            <a:ext cx="10515600" cy="3796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3800" b="1" dirty="0" err="1"/>
              <a:t>Entrustable</a:t>
            </a:r>
            <a:r>
              <a:rPr lang="en-US" sz="3800" b="1" dirty="0"/>
              <a:t> Professional Activity (EPA)</a:t>
            </a:r>
            <a:r>
              <a:rPr lang="en-US" sz="3800" dirty="0"/>
              <a:t> is a typical unit of work in which a clinician engages </a:t>
            </a:r>
          </a:p>
          <a:p>
            <a:pPr marL="457200" lvl="1" indent="0">
              <a:buNone/>
            </a:pPr>
            <a:endParaRPr lang="en-US" sz="3800" dirty="0"/>
          </a:p>
          <a:p>
            <a:r>
              <a:rPr lang="en-US" sz="3800" dirty="0"/>
              <a:t>“Key Observable Behaviors” have been described for each EPA in UME</a:t>
            </a:r>
          </a:p>
          <a:p>
            <a:endParaRPr lang="en-US" sz="3800" dirty="0"/>
          </a:p>
          <a:p>
            <a:r>
              <a:rPr lang="en-US" sz="3800" b="1" dirty="0"/>
              <a:t>No phases of training</a:t>
            </a:r>
            <a:r>
              <a:rPr lang="en-US" sz="3800" dirty="0"/>
              <a:t>, </a:t>
            </a:r>
            <a:r>
              <a:rPr lang="en-US" sz="3800" b="1" dirty="0"/>
              <a:t>No milestones</a:t>
            </a:r>
            <a:r>
              <a:rPr lang="en-US" sz="3800" dirty="0"/>
              <a:t>, </a:t>
            </a:r>
            <a:r>
              <a:rPr lang="en-US" sz="3800" b="1" dirty="0"/>
              <a:t>No progress decisions </a:t>
            </a:r>
            <a:r>
              <a:rPr lang="en-US" sz="3800" dirty="0"/>
              <a:t>based on EPAs in UME</a:t>
            </a:r>
          </a:p>
          <a:p>
            <a:pPr lvl="1"/>
            <a:endParaRPr lang="en-US" sz="30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8785311-729D-0B48-B0A0-5D3337756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71" y="5981179"/>
            <a:ext cx="3384376" cy="661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00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table&#10;&#10;Description automatically generated">
            <a:extLst>
              <a:ext uri="{FF2B5EF4-FFF2-40B4-BE49-F238E27FC236}">
                <a16:creationId xmlns:a16="http://schemas.microsoft.com/office/drawing/2014/main" id="{1308CF37-B8F4-2542-A58E-DBD957F243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8" y="1"/>
            <a:ext cx="7416824" cy="68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Example: EPA 1: Obtain a history and physical examination adapted to the patient’s clinical situation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0B19BE-172F-274B-9FDE-B0B924E6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83828"/>
              </p:ext>
            </p:extLst>
          </p:nvPr>
        </p:nvGraphicFramePr>
        <p:xfrm>
          <a:off x="527383" y="1700808"/>
          <a:ext cx="10930135" cy="4514462"/>
        </p:xfrm>
        <a:graphic>
          <a:graphicData uri="http://schemas.openxmlformats.org/drawingml/2006/table">
            <a:tbl>
              <a:tblPr/>
              <a:tblGrid>
                <a:gridCol w="10930135">
                  <a:extLst>
                    <a:ext uri="{9D8B030D-6E8A-4147-A177-3AD203B41FA5}">
                      <a16:colId xmlns:a16="http://schemas.microsoft.com/office/drawing/2014/main" val="2313278777"/>
                    </a:ext>
                  </a:extLst>
                </a:gridCol>
              </a:tblGrid>
              <a:tr h="881655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Conduct a patient-centred interview, gathering all relevant biomedical and psychosocial information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391477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Communicate using a patient-centred approach that facilitates patient trust and autonomy and is characterized by respect and compassion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600730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Use clear and concise language; avoid or adequately explain medical jargon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583466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Seek and synthesize relevant information from other sources, including the patient's family, with the patient's consent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305717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Optimize the physical environment for patient comfort, dignity, privacy, engagement, and safety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52326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Performs and demonstrates physical exam skills tailored to the clinical case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30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Example: EPA 8: Recognize a patient requiring urgent or emergent care, provide initial management and seek help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93FF12-B496-1E45-90F5-DAA55557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07267"/>
              </p:ext>
            </p:extLst>
          </p:nvPr>
        </p:nvGraphicFramePr>
        <p:xfrm>
          <a:off x="527383" y="1558550"/>
          <a:ext cx="10930136" cy="4802496"/>
        </p:xfrm>
        <a:graphic>
          <a:graphicData uri="http://schemas.openxmlformats.org/drawingml/2006/table">
            <a:tbl>
              <a:tblPr/>
              <a:tblGrid>
                <a:gridCol w="10930136">
                  <a:extLst>
                    <a:ext uri="{9D8B030D-6E8A-4147-A177-3AD203B41FA5}">
                      <a16:colId xmlns:a16="http://schemas.microsoft.com/office/drawing/2014/main" val="3097422026"/>
                    </a:ext>
                  </a:extLst>
                </a:gridCol>
              </a:tblGrid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Utilizes early warning signs, or rapid response team criteria, to recognize patients at risk of deterioration and mobilizes appropriate resources urgently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970785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Asks for help when uncertain or requiring assistance; involves team members needed for immediate response and continued follow-up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58974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Initiates and participates in a code response; performs basic life support when required including CPR during cardiac arrest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435013"/>
                  </a:ext>
                </a:extLst>
              </a:tr>
              <a:tr h="525436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Rapidly assesses and initiates management to stabilize the patient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978451"/>
                  </a:ext>
                </a:extLst>
              </a:tr>
              <a:tr h="525436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Clarifies patient's goals of care upon recognition of deterioration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694095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Updates family members/caregiver/advocate to explain patient's status and escalation-of-care plans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4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7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508B-3674-E248-8CB0-DDF9730B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it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42645-F6C2-B94C-8DFD-982841FB0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Communication is key</a:t>
            </a:r>
            <a:r>
              <a:rPr lang="en-US" dirty="0"/>
              <a:t>, example:</a:t>
            </a:r>
          </a:p>
          <a:p>
            <a:pPr lvl="1"/>
            <a:r>
              <a:rPr lang="en-US" b="1" i="1" dirty="0"/>
              <a:t>Assessor</a:t>
            </a:r>
            <a:r>
              <a:rPr lang="en-US" dirty="0"/>
              <a:t>: What are your learning goals for today? What would like me to observe?</a:t>
            </a:r>
          </a:p>
          <a:p>
            <a:pPr lvl="1"/>
            <a:r>
              <a:rPr lang="en-US" b="1" i="1" dirty="0"/>
              <a:t>Student</a:t>
            </a:r>
            <a:r>
              <a:rPr lang="en-US" dirty="0"/>
              <a:t>: I have been working on prioritizing my differential diagnoses. I am hoping to have your feedback during clinic and to complete an EPA (EPA2).”</a:t>
            </a:r>
          </a:p>
          <a:p>
            <a:r>
              <a:rPr lang="en-US" dirty="0"/>
              <a:t>Coaching conversation after the observation</a:t>
            </a:r>
          </a:p>
          <a:p>
            <a:r>
              <a:rPr lang="en-US" dirty="0"/>
              <a:t>Documentation using the EPA tool in </a:t>
            </a:r>
            <a:r>
              <a:rPr lang="en-US" dirty="0" err="1"/>
              <a:t>Elentra</a:t>
            </a:r>
            <a:endParaRPr lang="en-US" dirty="0"/>
          </a:p>
          <a:p>
            <a:r>
              <a:rPr lang="en-US" dirty="0"/>
              <a:t>Students have been asked to complete the contextual information on </a:t>
            </a:r>
            <a:r>
              <a:rPr lang="en-US" dirty="0" err="1"/>
              <a:t>Elentra</a:t>
            </a:r>
            <a:r>
              <a:rPr lang="en-US" dirty="0"/>
              <a:t> for faculty or resident/fellow assessors and either hand over their device (preferred) or have </a:t>
            </a:r>
            <a:r>
              <a:rPr lang="en-US" dirty="0" err="1"/>
              <a:t>Elentra</a:t>
            </a:r>
            <a:r>
              <a:rPr lang="en-US" dirty="0"/>
              <a:t> email the assessor with a link</a:t>
            </a:r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3322F91-B009-1844-8A57-9630262A8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08" y="6021287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4B10-E24C-624D-9CF9-9351CAA3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Nuts and Bolts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46D34-3A33-3443-83F7-0DDA642AD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Clerks ‘start’ the EPA in Elentra for residents/fellow and complete the contextual information</a:t>
            </a:r>
          </a:p>
          <a:p>
            <a:r>
              <a:rPr lang="en-US" dirty="0"/>
              <a:t>They will hand over their device real time for completion or have </a:t>
            </a:r>
            <a:r>
              <a:rPr lang="en-US" dirty="0" err="1"/>
              <a:t>Elentra</a:t>
            </a:r>
            <a:r>
              <a:rPr lang="en-US" dirty="0"/>
              <a:t> send an email for completion at a later time</a:t>
            </a:r>
          </a:p>
          <a:p>
            <a:r>
              <a:rPr lang="en-US" dirty="0"/>
              <a:t>Make sure you toggle your role to MD Program in </a:t>
            </a:r>
            <a:r>
              <a:rPr lang="en-US" dirty="0" err="1"/>
              <a:t>Elentra</a:t>
            </a:r>
            <a:r>
              <a:rPr lang="en-US" dirty="0"/>
              <a:t> if needed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Demo: </a:t>
            </a:r>
            <a:r>
              <a:rPr lang="en-US" dirty="0"/>
              <a:t>the following slides show the tool in </a:t>
            </a:r>
            <a:r>
              <a:rPr lang="en-US" dirty="0" err="1"/>
              <a:t>Elentra</a:t>
            </a:r>
            <a:r>
              <a:rPr lang="en-US" dirty="0"/>
              <a:t>- the one click and the narrative boxes are the entirety of the tool (plus the contextual info that precedes it)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BEB27A6-7CF6-2348-AE93-750F0B940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58" y="6021287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Times New Roman" panose="02020603050405020304" pitchFamily="18" charset="0"/>
              </a:rPr>
              <a:t>EPA Assessment Scale</a:t>
            </a:r>
            <a:r>
              <a:rPr lang="en-CA" dirty="0"/>
              <a:t> </a:t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17658" y="1646802"/>
            <a:ext cx="5292588" cy="3078510"/>
          </a:xfrm>
        </p:spPr>
        <p:txBody>
          <a:bodyPr>
            <a:noAutofit/>
          </a:bodyPr>
          <a:lstStyle/>
          <a:p>
            <a:pPr lvl="1" indent="0">
              <a:lnSpc>
                <a:spcPct val="110000"/>
              </a:lnSpc>
              <a:buNone/>
            </a:pPr>
            <a:endParaRPr lang="en-US" sz="1200" b="1" dirty="0"/>
          </a:p>
          <a:p>
            <a:pPr lvl="1" indent="0">
              <a:lnSpc>
                <a:spcPct val="110000"/>
              </a:lnSpc>
              <a:buNone/>
            </a:pPr>
            <a:endParaRPr lang="en-US" sz="120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marL="428625" lvl="1" indent="-257175">
              <a:lnSpc>
                <a:spcPct val="110000"/>
              </a:lnSpc>
              <a:buFont typeface="Arial"/>
              <a:buChar char="•"/>
            </a:pPr>
            <a:endParaRPr lang="en-US" sz="900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9930FE4-4440-79D6-66FF-DC04F9E7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66" y="1448715"/>
            <a:ext cx="10317621" cy="5332521"/>
          </a:xfrm>
          <a:prstGeom prst="rect">
            <a:avLst/>
          </a:prstGeom>
          <a:ln w="1905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F9D0FA-92F8-EC44-84B0-E3114028D432}"/>
              </a:ext>
            </a:extLst>
          </p:cNvPr>
          <p:cNvSpPr txBox="1"/>
          <p:nvPr/>
        </p:nvSpPr>
        <p:spPr>
          <a:xfrm>
            <a:off x="8274391" y="4092061"/>
            <a:ext cx="3372693" cy="175432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Benchmarking- ‘</a:t>
            </a:r>
            <a:r>
              <a:rPr lang="en-US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at the level of a graduating medical student</a:t>
            </a: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’</a:t>
            </a:r>
          </a:p>
          <a:p>
            <a:pPr algn="ctr"/>
            <a:endParaRPr lang="en-US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The entire scale will be used as students move through clerkship.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BECC1-248F-1E4C-BE13-9553DEAE5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53600" y="88476"/>
            <a:ext cx="2338053" cy="15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5980</TotalTime>
  <Words>996</Words>
  <Application>Microsoft Office PowerPoint</Application>
  <PresentationFormat>Widescreen</PresentationFormat>
  <Paragraphs>110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Office Theme</vt:lpstr>
      <vt:lpstr>Workplace Based Assessments in UME</vt:lpstr>
      <vt:lpstr>Background</vt:lpstr>
      <vt:lpstr>EPAs in UME</vt:lpstr>
      <vt:lpstr>PowerPoint Presentation</vt:lpstr>
      <vt:lpstr>Example: EPA 1: Obtain a history and physical examination adapted to the patient’s clinical situation</vt:lpstr>
      <vt:lpstr>Example: EPA 8: Recognize a patient requiring urgent or emergent care, provide initial management and seek help</vt:lpstr>
      <vt:lpstr>How Does it Work?</vt:lpstr>
      <vt:lpstr>Nuts and Bolts</vt:lpstr>
      <vt:lpstr>EPA Assessment Scale  </vt:lpstr>
      <vt:lpstr>Narrative Feedback  </vt:lpstr>
      <vt:lpstr>Exemplars</vt:lpstr>
      <vt:lpstr>Assessor’s Role – Feedback and Coaching</vt:lpstr>
      <vt:lpstr>Student Requirements</vt:lpstr>
      <vt:lpstr>How do WBAs benefit students? </vt:lpstr>
      <vt:lpstr>How will the data be used?</vt:lpstr>
      <vt:lpstr>A shared journey…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Punnett</dc:creator>
  <cp:lastModifiedBy>Angela Punnett</cp:lastModifiedBy>
  <cp:revision>37</cp:revision>
  <dcterms:created xsi:type="dcterms:W3CDTF">2022-12-13T18:41:39Z</dcterms:created>
  <dcterms:modified xsi:type="dcterms:W3CDTF">2024-07-08T16:14:31Z</dcterms:modified>
</cp:coreProperties>
</file>