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3442" r:id="rId2"/>
    <p:sldId id="303" r:id="rId3"/>
    <p:sldId id="291" r:id="rId4"/>
    <p:sldId id="3422" r:id="rId5"/>
    <p:sldId id="3436" r:id="rId6"/>
    <p:sldId id="3451" r:id="rId7"/>
    <p:sldId id="352" r:id="rId8"/>
    <p:sldId id="381" r:id="rId9"/>
    <p:sldId id="3546" r:id="rId10"/>
    <p:sldId id="3437" r:id="rId11"/>
    <p:sldId id="474" r:id="rId12"/>
    <p:sldId id="3445" r:id="rId13"/>
    <p:sldId id="3411" r:id="rId14"/>
    <p:sldId id="464" r:id="rId15"/>
    <p:sldId id="465" r:id="rId16"/>
    <p:sldId id="322" r:id="rId17"/>
    <p:sldId id="3534" r:id="rId18"/>
    <p:sldId id="3535" r:id="rId19"/>
    <p:sldId id="3544" r:id="rId20"/>
    <p:sldId id="460" r:id="rId21"/>
    <p:sldId id="3441" r:id="rId22"/>
    <p:sldId id="3446" r:id="rId23"/>
    <p:sldId id="3414" r:id="rId24"/>
    <p:sldId id="335" r:id="rId25"/>
    <p:sldId id="339" r:id="rId26"/>
    <p:sldId id="3469" r:id="rId27"/>
    <p:sldId id="426" r:id="rId28"/>
    <p:sldId id="3418" r:id="rId29"/>
    <p:sldId id="3426" r:id="rId30"/>
    <p:sldId id="376" r:id="rId31"/>
    <p:sldId id="3425" r:id="rId32"/>
    <p:sldId id="300" r:id="rId33"/>
    <p:sldId id="3470" r:id="rId34"/>
    <p:sldId id="3452" r:id="rId35"/>
    <p:sldId id="3428" r:id="rId36"/>
    <p:sldId id="341" r:id="rId37"/>
    <p:sldId id="3427" r:id="rId38"/>
    <p:sldId id="3429" r:id="rId39"/>
    <p:sldId id="310" r:id="rId40"/>
    <p:sldId id="3432" r:id="rId41"/>
    <p:sldId id="3454" r:id="rId42"/>
    <p:sldId id="3455" r:id="rId43"/>
    <p:sldId id="3453" r:id="rId44"/>
    <p:sldId id="304" r:id="rId45"/>
    <p:sldId id="3421" r:id="rId46"/>
    <p:sldId id="3423" r:id="rId47"/>
    <p:sldId id="3456" r:id="rId48"/>
    <p:sldId id="3457" r:id="rId49"/>
    <p:sldId id="3416" r:id="rId50"/>
    <p:sldId id="261" r:id="rId51"/>
    <p:sldId id="280" r:id="rId52"/>
    <p:sldId id="3492" r:id="rId53"/>
    <p:sldId id="3459" r:id="rId54"/>
    <p:sldId id="3472" r:id="rId55"/>
    <p:sldId id="3463" r:id="rId56"/>
    <p:sldId id="3465" r:id="rId57"/>
    <p:sldId id="3417" r:id="rId58"/>
    <p:sldId id="3545" r:id="rId59"/>
    <p:sldId id="358" r:id="rId60"/>
    <p:sldId id="3468" r:id="rId61"/>
    <p:sldId id="3466" r:id="rId62"/>
    <p:sldId id="327" r:id="rId63"/>
    <p:sldId id="326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bie Goldberg" initials="RG" lastIdx="2" clrIdx="0">
    <p:extLst>
      <p:ext uri="{19B8F6BF-5375-455C-9EA6-DF929625EA0E}">
        <p15:presenceInfo xmlns:p15="http://schemas.microsoft.com/office/powerpoint/2012/main" userId="Robbie Goldber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6CA4"/>
    <a:srgbClr val="7F7F7F"/>
    <a:srgbClr val="E6E6E6"/>
    <a:srgbClr val="385D8A"/>
    <a:srgbClr val="EEECE1"/>
    <a:srgbClr val="040404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42"/>
    <p:restoredTop sz="78015"/>
  </p:normalViewPr>
  <p:slideViewPr>
    <p:cSldViewPr snapToGrid="0">
      <p:cViewPr varScale="1">
        <p:scale>
          <a:sx n="89" d="100"/>
          <a:sy n="89" d="100"/>
        </p:scale>
        <p:origin x="184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y Brydges" userId="0d9d324e-d5bf-42e2-ac8c-2f0842bf1b18" providerId="ADAL" clId="{523D1851-1705-47D3-B684-EF1FB4DB5A10}"/>
    <pc:docChg chg="modSld">
      <pc:chgData name="May Brydges" userId="0d9d324e-d5bf-42e2-ac8c-2f0842bf1b18" providerId="ADAL" clId="{523D1851-1705-47D3-B684-EF1FB4DB5A10}" dt="2023-02-06T20:49:28.925" v="7" actId="113"/>
      <pc:docMkLst>
        <pc:docMk/>
      </pc:docMkLst>
      <pc:sldChg chg="modNotesTx">
        <pc:chgData name="May Brydges" userId="0d9d324e-d5bf-42e2-ac8c-2f0842bf1b18" providerId="ADAL" clId="{523D1851-1705-47D3-B684-EF1FB4DB5A10}" dt="2023-02-06T20:46:26.905" v="5" actId="6549"/>
        <pc:sldMkLst>
          <pc:docMk/>
          <pc:sldMk cId="3855278211" sldId="322"/>
        </pc:sldMkLst>
      </pc:sldChg>
      <pc:sldChg chg="modNotesTx">
        <pc:chgData name="May Brydges" userId="0d9d324e-d5bf-42e2-ac8c-2f0842bf1b18" providerId="ADAL" clId="{523D1851-1705-47D3-B684-EF1FB4DB5A10}" dt="2023-02-06T20:46:23.494" v="3" actId="6549"/>
        <pc:sldMkLst>
          <pc:docMk/>
          <pc:sldMk cId="3489975809" sldId="464"/>
        </pc:sldMkLst>
      </pc:sldChg>
      <pc:sldChg chg="modNotesTx">
        <pc:chgData name="May Brydges" userId="0d9d324e-d5bf-42e2-ac8c-2f0842bf1b18" providerId="ADAL" clId="{523D1851-1705-47D3-B684-EF1FB4DB5A10}" dt="2023-02-06T20:46:25.261" v="4" actId="6549"/>
        <pc:sldMkLst>
          <pc:docMk/>
          <pc:sldMk cId="2531309796" sldId="465"/>
        </pc:sldMkLst>
      </pc:sldChg>
      <pc:sldChg chg="modNotesTx">
        <pc:chgData name="May Brydges" userId="0d9d324e-d5bf-42e2-ac8c-2f0842bf1b18" providerId="ADAL" clId="{523D1851-1705-47D3-B684-EF1FB4DB5A10}" dt="2023-02-06T20:46:13.697" v="0" actId="6549"/>
        <pc:sldMkLst>
          <pc:docMk/>
          <pc:sldMk cId="1253875173" sldId="474"/>
        </pc:sldMkLst>
      </pc:sldChg>
      <pc:sldChg chg="modNotesTx">
        <pc:chgData name="May Brydges" userId="0d9d324e-d5bf-42e2-ac8c-2f0842bf1b18" providerId="ADAL" clId="{523D1851-1705-47D3-B684-EF1FB4DB5A10}" dt="2023-02-06T20:46:21.482" v="2" actId="6549"/>
        <pc:sldMkLst>
          <pc:docMk/>
          <pc:sldMk cId="1851333779" sldId="3411"/>
        </pc:sldMkLst>
      </pc:sldChg>
      <pc:sldChg chg="modNotesTx">
        <pc:chgData name="May Brydges" userId="0d9d324e-d5bf-42e2-ac8c-2f0842bf1b18" providerId="ADAL" clId="{523D1851-1705-47D3-B684-EF1FB4DB5A10}" dt="2023-02-06T20:49:28.925" v="7" actId="113"/>
        <pc:sldMkLst>
          <pc:docMk/>
          <pc:sldMk cId="2748100584" sldId="3425"/>
        </pc:sldMkLst>
      </pc:sldChg>
      <pc:sldChg chg="modNotesTx">
        <pc:chgData name="May Brydges" userId="0d9d324e-d5bf-42e2-ac8c-2f0842bf1b18" providerId="ADAL" clId="{523D1851-1705-47D3-B684-EF1FB4DB5A10}" dt="2023-02-06T20:46:18.012" v="1" actId="6549"/>
        <pc:sldMkLst>
          <pc:docMk/>
          <pc:sldMk cId="3413686294" sldId="3445"/>
        </pc:sldMkLst>
      </pc:sldChg>
      <pc:sldChg chg="modNotesTx">
        <pc:chgData name="May Brydges" userId="0d9d324e-d5bf-42e2-ac8c-2f0842bf1b18" providerId="ADAL" clId="{523D1851-1705-47D3-B684-EF1FB4DB5A10}" dt="2023-02-06T20:47:04.831" v="6" actId="6549"/>
        <pc:sldMkLst>
          <pc:docMk/>
          <pc:sldMk cId="4025126509" sldId="34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7165C-74E1-4683-988D-E2F8663F23EC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09CD8-F5FC-46E6-80F1-D9B16D4A700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6379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7015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79687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366EB-93DC-1B4E-BA16-4AF623A5D2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626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3401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366EB-93DC-1B4E-BA16-4AF623A5D2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76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683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30907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80826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37907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53748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426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54654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6492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01205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20080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7063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49295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86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624980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8924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83E3-2371-493D-89FF-55FB5854800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70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83E3-2371-493D-89FF-55FB5854800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34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0791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CA83E3-2371-493D-89FF-55FB585480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894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1906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92736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607915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23075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7662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58144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3831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73062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3435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50693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7003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98249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1301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23433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17773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22076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458340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8482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29091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614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059257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7E93-A42B-1E47-834F-9911C03DA0A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9349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967E93-A42B-1E47-834F-9911C03DA0A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780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40881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815059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9473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84730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366EB-93DC-1B4E-BA16-4AF623A5D21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47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366EB-93DC-1B4E-BA16-4AF623A5D21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375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0779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4665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5982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2266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67519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809CD8-F5FC-46E6-80F1-D9B16D4A700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63032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557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502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157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026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5294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600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23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4603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3458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8767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220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73D51-510A-44A7-8FF7-113C406C5972}" type="datetimeFigureOut">
              <a:rPr lang="en-CA" smtClean="0"/>
              <a:t>2023-02-06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C6FD-ED80-4286-85DE-B3081E7A37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6080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d.temertymedicine.utoronto.ca/sites/default/files/assets/resource/document/18_Guided_%20Learning_in_CBL_Revised14Aug18.pdf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d.temertymedicine.utoronto.ca/sites/default/files/assets/resource/document/18_CBL_%20Cognitive_Integration_%20Question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d.temertymedicine.utoronto.ca/sites/default/files/assets/resource/document/18_Adventures_in_Teaching_Contextual_Variation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edglossary.org/learning-environment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814257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meded.temertymedicine.utoronto.ca/sites/default/files/assets/resource/document/20_Adventures_in_Teaching_Virtual_Teaching.pdf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eded.temertymedicine.utoronto.ca/sites/default/files/assets/resource/document/21_Inclusive_Virtual_Learning_Environment_Revised12Jan21.pdf" TargetMode="External"/><Relationship Id="rId4" Type="http://schemas.openxmlformats.org/officeDocument/2006/relationships/hyperlink" Target="https://meded.temertymedicine.utoronto.ca/sites/default/files/assets/resource/document/20_Adventures_in_Teaching_Optimizing_Enviro_Revised09Sept20.pdf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eforfacdev.ca/upcoming/" TargetMode="External"/><Relationship Id="rId2" Type="http://schemas.openxmlformats.org/officeDocument/2006/relationships/hyperlink" Target="https://meded.temertymedicine.utoronto.ca/cbl-tutors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Moving Beyond the Essentials for Teaching CBL</a:t>
            </a: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75000"/>
                  </a:schemeClr>
                </a:solidFill>
              </a:rPr>
            </a:b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4389701"/>
            <a:ext cx="7086600" cy="1470025"/>
          </a:xfrm>
        </p:spPr>
        <p:txBody>
          <a:bodyPr>
            <a:normAutofit fontScale="55000" lnSpcReduction="20000"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400" dirty="0"/>
          </a:p>
          <a:p>
            <a:r>
              <a:rPr lang="en-US" sz="3600" dirty="0"/>
              <a:t> Robert Goldberg MD </a:t>
            </a:r>
            <a:r>
              <a:rPr lang="en-US" sz="3600" dirty="0" err="1"/>
              <a:t>MScCH</a:t>
            </a:r>
            <a:r>
              <a:rPr lang="en-US" sz="3600" dirty="0"/>
              <a:t> FRCPC</a:t>
            </a:r>
          </a:p>
          <a:p>
            <a:r>
              <a:rPr lang="en-US" sz="3600" dirty="0"/>
              <a:t>Susanna </a:t>
            </a:r>
            <a:r>
              <a:rPr lang="en-US" sz="3600" dirty="0" err="1"/>
              <a:t>Talarico</a:t>
            </a:r>
            <a:r>
              <a:rPr lang="en-US" sz="3600" dirty="0"/>
              <a:t> </a:t>
            </a:r>
            <a:r>
              <a:rPr lang="en-US" sz="3600" dirty="0" err="1"/>
              <a:t>BEd</a:t>
            </a:r>
            <a:r>
              <a:rPr lang="en-US" sz="3600" dirty="0"/>
              <a:t> MD FRCPC </a:t>
            </a:r>
            <a:r>
              <a:rPr lang="en-US" sz="3600" dirty="0" err="1"/>
              <a:t>MScCH</a:t>
            </a:r>
            <a:endParaRPr lang="en-US" sz="36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 descr="Picture 4">
            <a:extLst>
              <a:ext uri="{FF2B5EF4-FFF2-40B4-BE49-F238E27FC236}">
                <a16:creationId xmlns:a16="http://schemas.microsoft.com/office/drawing/2014/main" id="{A1445601-A36A-A347-8BEF-6DE4C8A87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35" y="5733602"/>
            <a:ext cx="4213585" cy="9375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F412D5-2AA1-C844-8CA2-E812ADCC5C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0335" y="2313383"/>
            <a:ext cx="3783330" cy="252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150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F73D4-8FBD-CE49-A20F-B1A9C7A18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Let’s Chat or Use the Chat!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4B171-E06D-7A41-A78E-8BE911731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are you hoping to get out of this session?</a:t>
            </a:r>
          </a:p>
        </p:txBody>
      </p:sp>
    </p:spTree>
    <p:extLst>
      <p:ext uri="{BB962C8B-B14F-4D97-AF65-F5344CB8AC3E}">
        <p14:creationId xmlns:p14="http://schemas.microsoft.com/office/powerpoint/2010/main" val="28867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EB4F-02D3-7049-9129-AE061402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Evaluations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DE965C-9D3E-4AD8-9EEF-4FBB7FE35A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48" t="17828" r="35821" b="18491"/>
          <a:stretch/>
        </p:blipFill>
        <p:spPr>
          <a:xfrm>
            <a:off x="1378423" y="1105626"/>
            <a:ext cx="6687404" cy="54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87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Introduction and Icebreakers</a:t>
            </a:r>
          </a:p>
          <a:p>
            <a:r>
              <a:rPr lang="en-CA" dirty="0"/>
              <a:t>Strategies to Guide Your CBL</a:t>
            </a:r>
          </a:p>
          <a:p>
            <a:r>
              <a:rPr lang="en-CA" dirty="0"/>
              <a:t>Case review: 5 Pitfalls that can Disrupt your CBL Environment</a:t>
            </a:r>
          </a:p>
          <a:p>
            <a:r>
              <a:rPr lang="en-US" dirty="0"/>
              <a:t>Sharing Strategies, Successes, and Challenges</a:t>
            </a:r>
            <a:endParaRPr lang="en-CA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9CF4D-0ECF-4908-81BF-3E02B9BF03CF}"/>
              </a:ext>
            </a:extLst>
          </p:cNvPr>
          <p:cNvSpPr/>
          <p:nvPr/>
        </p:nvSpPr>
        <p:spPr>
          <a:xfrm>
            <a:off x="457200" y="2228003"/>
            <a:ext cx="8345606" cy="528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862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09883-2210-48AA-A808-CEC3AEB92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ea typeface="+mj-lt"/>
                <a:cs typeface="+mj-lt"/>
              </a:rPr>
              <a:t>Encourage Active Learning and Productive Struggle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25E53-2D10-4F28-A25D-1CEF8303D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dirty="0">
                <a:ea typeface="+mn-lt"/>
                <a:cs typeface="+mn-lt"/>
              </a:rPr>
              <a:t>Engage students in </a:t>
            </a:r>
            <a:r>
              <a:rPr lang="en-US" b="1" dirty="0">
                <a:ea typeface="+mn-lt"/>
                <a:cs typeface="+mn-lt"/>
              </a:rPr>
              <a:t>guided discovery </a:t>
            </a:r>
            <a:r>
              <a:rPr lang="en-US" dirty="0">
                <a:ea typeface="+mn-lt"/>
                <a:cs typeface="+mn-lt"/>
              </a:rPr>
              <a:t>and ask probing questions that encourage problem solving and </a:t>
            </a:r>
            <a:r>
              <a:rPr lang="en-US" b="1" dirty="0">
                <a:ea typeface="+mn-lt"/>
                <a:cs typeface="+mn-lt"/>
              </a:rPr>
              <a:t>understanding</a:t>
            </a:r>
            <a:r>
              <a:rPr lang="en-US" dirty="0">
                <a:ea typeface="+mn-lt"/>
                <a:cs typeface="+mn-lt"/>
              </a:rPr>
              <a:t>, instead of providing direct instruction</a:t>
            </a:r>
          </a:p>
          <a:p>
            <a:pPr marL="0" indent="0">
              <a:buNone/>
            </a:pPr>
            <a:endParaRPr lang="en-CA" sz="15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CA" dirty="0">
                <a:ea typeface="+mn-lt"/>
                <a:cs typeface="+mn-lt"/>
              </a:rPr>
              <a:t>Maximize </a:t>
            </a:r>
            <a:r>
              <a:rPr lang="en-CA" b="1" dirty="0">
                <a:ea typeface="+mn-lt"/>
                <a:cs typeface="+mn-lt"/>
              </a:rPr>
              <a:t>learning in the longer term</a:t>
            </a:r>
            <a:r>
              <a:rPr lang="en-CA" dirty="0">
                <a:ea typeface="+mn-lt"/>
                <a:cs typeface="+mn-lt"/>
              </a:rPr>
              <a:t> versus of performance in the shorter term </a:t>
            </a:r>
          </a:p>
          <a:p>
            <a:pPr marL="0" indent="0">
              <a:buNone/>
            </a:pPr>
            <a:endParaRPr lang="en-CA" sz="15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1800" dirty="0">
                <a:ea typeface="+mn-lt"/>
                <a:cs typeface="+mn-lt"/>
                <a:hlinkClick r:id="rId3"/>
              </a:rPr>
              <a:t>https://meded.temertymedicine.utoronto.ca/sites/default/files/assets/resource/document/18_Guided_%20Learning_in_CBL_Revised14Aug18.pdf</a:t>
            </a:r>
            <a:endParaRPr lang="en-US" sz="18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</p:txBody>
      </p:sp>
      <p:sp>
        <p:nvSpPr>
          <p:cNvPr id="5" name="Google Shape;495;p64">
            <a:extLst>
              <a:ext uri="{FF2B5EF4-FFF2-40B4-BE49-F238E27FC236}">
                <a16:creationId xmlns:a16="http://schemas.microsoft.com/office/drawing/2014/main" id="{9C6B8E59-23C5-4C1A-8D9D-CA1D87882257}"/>
              </a:ext>
            </a:extLst>
          </p:cNvPr>
          <p:cNvSpPr txBox="1"/>
          <p:nvPr/>
        </p:nvSpPr>
        <p:spPr>
          <a:xfrm>
            <a:off x="1679331" y="6318870"/>
            <a:ext cx="6172200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CA" sz="12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Kapur</a:t>
            </a:r>
            <a:r>
              <a:rPr lang="en-CA" sz="12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(2014)</a:t>
            </a:r>
            <a:r>
              <a:rPr lang="en-CA" sz="1200" dirty="0">
                <a:solidFill>
                  <a:srgbClr val="000000"/>
                </a:solidFill>
                <a:latin typeface="Arial"/>
                <a:cs typeface="Arial"/>
              </a:rPr>
              <a:t> Examining Productive Failure, Productive Success, Unproductive Failure, and Unproductive Success in Learning, </a:t>
            </a:r>
            <a:r>
              <a:rPr lang="en-CA" sz="1200" i="1" dirty="0">
                <a:solidFill>
                  <a:srgbClr val="000000"/>
                </a:solidFill>
                <a:latin typeface="Arial"/>
                <a:cs typeface="Arial"/>
              </a:rPr>
              <a:t>Educ Psychologist</a:t>
            </a:r>
            <a:endParaRPr sz="1200" i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333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9CA06-7C65-ED45-B4D0-081DF98F5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Promote Cognitive Integration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86469-B447-294A-9B80-E62512231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CA" sz="3500" dirty="0">
                <a:ea typeface="+mn-lt"/>
                <a:cs typeface="+mn-lt"/>
              </a:rPr>
              <a:t>Cognitive Integration involves looking at basic and clinical sciences in an integrated and causal way</a:t>
            </a:r>
          </a:p>
          <a:p>
            <a:pPr>
              <a:buNone/>
            </a:pPr>
            <a:r>
              <a:rPr lang="en-CA" sz="3500" dirty="0">
                <a:ea typeface="+mn-lt"/>
                <a:cs typeface="+mn-lt"/>
              </a:rPr>
              <a:t>Encourage students to make connections to the patient case, and </a:t>
            </a:r>
            <a:r>
              <a:rPr lang="en-US" sz="3500" dirty="0">
                <a:ea typeface="+mn-lt"/>
                <a:cs typeface="+mn-lt"/>
              </a:rPr>
              <a:t>guide them in understanding how basic science applies to clinical situations</a:t>
            </a:r>
          </a:p>
          <a:p>
            <a:pPr>
              <a:buNone/>
            </a:pPr>
            <a:endParaRPr lang="en-US" dirty="0">
              <a:ea typeface="+mn-lt"/>
              <a:cs typeface="+mn-lt"/>
            </a:endParaRPr>
          </a:p>
          <a:p>
            <a:pPr>
              <a:buNone/>
            </a:pPr>
            <a:r>
              <a:rPr lang="en-US" dirty="0">
                <a:ea typeface="+mn-lt"/>
                <a:cs typeface="+mn-lt"/>
              </a:rPr>
              <a:t>For practical strategies on how to promote it, see:</a:t>
            </a:r>
          </a:p>
          <a:p>
            <a:pPr>
              <a:buNone/>
            </a:pPr>
            <a:r>
              <a:rPr lang="en-US" sz="1900" dirty="0">
                <a:ea typeface="+mn-lt"/>
                <a:cs typeface="+mn-lt"/>
                <a:hlinkClick r:id="rId3"/>
              </a:rPr>
              <a:t>https://meded.temertymedicine.utoronto.ca/sites/default/files/assets/resource/document/18_CBL_%20Cognitive_Integration_%20Questions.pdf</a:t>
            </a:r>
            <a:endParaRPr lang="en-US" sz="1900" dirty="0">
              <a:ea typeface="+mn-lt"/>
              <a:cs typeface="+mn-lt"/>
            </a:endParaRPr>
          </a:p>
          <a:p>
            <a:pPr>
              <a:buNone/>
            </a:pPr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9975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361A-510A-0847-8043-B50D9F23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Use Contextual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0874A-EA01-D04F-9C84-0CE6EAABC4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en-US" sz="3500" dirty="0">
                <a:ea typeface="+mn-lt"/>
                <a:cs typeface="+mn-lt"/>
              </a:rPr>
              <a:t>Learners are exposed to the </a:t>
            </a:r>
            <a:r>
              <a:rPr lang="en-US" sz="3500" b="1" dirty="0">
                <a:ea typeface="+mn-lt"/>
                <a:cs typeface="+mn-lt"/>
              </a:rPr>
              <a:t>same concept </a:t>
            </a:r>
            <a:r>
              <a:rPr lang="en-US" sz="3500" dirty="0">
                <a:ea typeface="+mn-lt"/>
                <a:cs typeface="+mn-lt"/>
              </a:rPr>
              <a:t>in </a:t>
            </a:r>
            <a:r>
              <a:rPr lang="en-US" sz="3500" b="1" dirty="0">
                <a:ea typeface="+mn-lt"/>
                <a:cs typeface="+mn-lt"/>
              </a:rPr>
              <a:t>different contexts</a:t>
            </a:r>
            <a:endParaRPr lang="en-US" sz="3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endParaRPr lang="en-US" sz="3500" dirty="0">
              <a:ea typeface="+mn-lt"/>
              <a:cs typeface="+mn-lt"/>
            </a:endParaRPr>
          </a:p>
          <a:p>
            <a:pPr>
              <a:lnSpc>
                <a:spcPct val="110000"/>
              </a:lnSpc>
              <a:buNone/>
            </a:pPr>
            <a:r>
              <a:rPr lang="en-US" sz="3500" dirty="0">
                <a:ea typeface="+mn-lt"/>
                <a:cs typeface="+mn-lt"/>
              </a:rPr>
              <a:t>Ask, “what if…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10000"/>
              </a:lnSpc>
              <a:buNone/>
            </a:pPr>
            <a:r>
              <a:rPr lang="en-US" sz="3500" dirty="0">
                <a:ea typeface="+mn-lt"/>
                <a:cs typeface="+mn-lt"/>
              </a:rPr>
              <a:t>For practical strategies on how to use meaningful contextual variation, see:</a:t>
            </a:r>
          </a:p>
          <a:p>
            <a:pPr marL="0" indent="0">
              <a:buNone/>
            </a:pPr>
            <a:r>
              <a:rPr lang="en-US" sz="1900" dirty="0">
                <a:hlinkClick r:id="rId3"/>
              </a:rPr>
              <a:t>https://meded.temertymedicine.utoronto.ca/sites/default/files/assets/resource/document/18_Adventures_in_Teaching_Contextual_Variation.pdf</a:t>
            </a:r>
            <a:endParaRPr lang="en-US" sz="19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309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b="1" dirty="0"/>
              <a:t>Learner Environment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>
            <a:noAutofit/>
          </a:bodyPr>
          <a:lstStyle/>
          <a:p>
            <a:pPr lvl="0"/>
            <a:r>
              <a:rPr lang="en-CA" sz="2800" dirty="0"/>
              <a:t>We must create psychologically safe environments</a:t>
            </a:r>
            <a:endParaRPr lang="en-US" sz="2800" dirty="0"/>
          </a:p>
          <a:p>
            <a:pPr lvl="0"/>
            <a:r>
              <a:rPr lang="en-CA" sz="2800" dirty="0"/>
              <a:t>A psychologically safe environment is one where learners feel comfortable asking questions, taking risks, making mistakes, and asking for help.  They feel respected, and that their efforts and skills are valued (</a:t>
            </a:r>
            <a:r>
              <a:rPr lang="en-CA" sz="2800" dirty="0" err="1"/>
              <a:t>Edmonson</a:t>
            </a:r>
            <a:r>
              <a:rPr lang="en-CA" sz="2800" dirty="0"/>
              <a:t>, 1999).</a:t>
            </a:r>
            <a:endParaRPr lang="en-US" sz="2800" dirty="0"/>
          </a:p>
          <a:p>
            <a:pPr lvl="0"/>
            <a:r>
              <a:rPr lang="en-CA" sz="2800" dirty="0"/>
              <a:t>A supportive and safe environment MUST be created to allow students to feel comfortable participating.  Encourage critical thinking while validating student responses, gently correcting misconceptions, and avoiding shaming.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552782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1C7D-C820-0F36-1F06-B5B1A0A9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188" cy="1325562"/>
          </a:xfrm>
        </p:spPr>
        <p:txBody>
          <a:bodyPr anchor="ctr">
            <a:noAutofit/>
          </a:bodyPr>
          <a:lstStyle/>
          <a:p>
            <a:pPr algn="l"/>
            <a:r>
              <a:rPr lang="en-CA" sz="3200" b="1" dirty="0"/>
              <a:t>Optimal Relationship between </a:t>
            </a:r>
            <a:br>
              <a:rPr lang="en-CA" sz="3200" b="1" dirty="0"/>
            </a:br>
            <a:r>
              <a:rPr lang="en-CA" sz="3200" b="1" dirty="0"/>
              <a:t>Psychological Safety and Performance Standard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9A8DB71-CAA1-29B9-05B6-1CB3E0E7B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0998144"/>
              </p:ext>
            </p:extLst>
          </p:nvPr>
        </p:nvGraphicFramePr>
        <p:xfrm>
          <a:off x="457200" y="1600200"/>
          <a:ext cx="8229601" cy="455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635">
                  <a:extLst>
                    <a:ext uri="{9D8B030D-6E8A-4147-A177-3AD203B41FA5}">
                      <a16:colId xmlns:a16="http://schemas.microsoft.com/office/drawing/2014/main" val="1344705138"/>
                    </a:ext>
                  </a:extLst>
                </a:gridCol>
                <a:gridCol w="2715800">
                  <a:extLst>
                    <a:ext uri="{9D8B030D-6E8A-4147-A177-3AD203B41FA5}">
                      <a16:colId xmlns:a16="http://schemas.microsoft.com/office/drawing/2014/main" val="1509164785"/>
                    </a:ext>
                  </a:extLst>
                </a:gridCol>
                <a:gridCol w="2800166">
                  <a:extLst>
                    <a:ext uri="{9D8B030D-6E8A-4147-A177-3AD203B41FA5}">
                      <a16:colId xmlns:a16="http://schemas.microsoft.com/office/drawing/2014/main" val="4006863000"/>
                    </a:ext>
                  </a:extLst>
                </a:gridCol>
              </a:tblGrid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Environment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/>
                        <a:t>Low performance standard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High performance standard</a:t>
                      </a:r>
                    </a:p>
                  </a:txBody>
                  <a:tcPr marL="59923" marR="59923" marT="27237" marB="27237"/>
                </a:tc>
                <a:extLst>
                  <a:ext uri="{0D108BD9-81ED-4DB2-BD59-A6C34878D82A}">
                    <a16:rowId xmlns:a16="http://schemas.microsoft.com/office/drawing/2014/main" val="4270789384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High psychological safety 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Comfort zone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Learning high performance zone</a:t>
                      </a:r>
                    </a:p>
                  </a:txBody>
                  <a:tcPr marL="59923" marR="59923" marT="27237" marB="27237"/>
                </a:tc>
                <a:extLst>
                  <a:ext uri="{0D108BD9-81ED-4DB2-BD59-A6C34878D82A}">
                    <a16:rowId xmlns:a16="http://schemas.microsoft.com/office/drawing/2014/main" val="2996807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Low psychological safety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Apathy zone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Anxiety zone </a:t>
                      </a:r>
                    </a:p>
                  </a:txBody>
                  <a:tcPr marL="59923" marR="59923" marT="27237" marB="27237"/>
                </a:tc>
                <a:extLst>
                  <a:ext uri="{0D108BD9-81ED-4DB2-BD59-A6C34878D82A}">
                    <a16:rowId xmlns:a16="http://schemas.microsoft.com/office/drawing/2014/main" val="3456071639"/>
                  </a:ext>
                </a:extLst>
              </a:tr>
            </a:tbl>
          </a:graphicData>
        </a:graphic>
      </p:graphicFrame>
      <p:sp>
        <p:nvSpPr>
          <p:cNvPr id="12" name="Google Shape;495;p64">
            <a:extLst>
              <a:ext uri="{FF2B5EF4-FFF2-40B4-BE49-F238E27FC236}">
                <a16:creationId xmlns:a16="http://schemas.microsoft.com/office/drawing/2014/main" id="{1B27797E-664C-BC1E-5277-E5422134320E}"/>
              </a:ext>
            </a:extLst>
          </p:cNvPr>
          <p:cNvSpPr txBox="1"/>
          <p:nvPr/>
        </p:nvSpPr>
        <p:spPr>
          <a:xfrm>
            <a:off x="1679331" y="6318870"/>
            <a:ext cx="6172200" cy="5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Aft>
                <a:spcPts val="600"/>
              </a:spcAft>
              <a:tabLst>
                <a:tab pos="135731" algn="l"/>
                <a:tab pos="3021806" algn="l"/>
              </a:tabLst>
            </a:pP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Edmondson, Amy (2019) The fearless organization. John Wiley and Sons Inc. </a:t>
            </a:r>
            <a:r>
              <a:rPr lang="en-CA" sz="1200" dirty="0" err="1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Hobohen</a:t>
            </a: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, New Jersey. </a:t>
            </a:r>
            <a:endParaRPr lang="en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30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A1C7D-C820-0F36-1F06-B5B1A0A9B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188" cy="1325562"/>
          </a:xfrm>
        </p:spPr>
        <p:txBody>
          <a:bodyPr anchor="ctr">
            <a:noAutofit/>
          </a:bodyPr>
          <a:lstStyle/>
          <a:p>
            <a:pPr algn="l"/>
            <a:r>
              <a:rPr lang="en-CA" sz="3200" b="1" dirty="0"/>
              <a:t>Optimal Relationship between </a:t>
            </a:r>
            <a:br>
              <a:rPr lang="en-CA" sz="3200" b="1" dirty="0"/>
            </a:br>
            <a:r>
              <a:rPr lang="en-CA" sz="3200" b="1" dirty="0"/>
              <a:t>Psychological Safety and Performance Standard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49A8DB71-CAA1-29B9-05B6-1CB3E0E7B9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6606911"/>
              </p:ext>
            </p:extLst>
          </p:nvPr>
        </p:nvGraphicFramePr>
        <p:xfrm>
          <a:off x="457200" y="1600200"/>
          <a:ext cx="8229601" cy="455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3635">
                  <a:extLst>
                    <a:ext uri="{9D8B030D-6E8A-4147-A177-3AD203B41FA5}">
                      <a16:colId xmlns:a16="http://schemas.microsoft.com/office/drawing/2014/main" val="1344705138"/>
                    </a:ext>
                  </a:extLst>
                </a:gridCol>
                <a:gridCol w="2715800">
                  <a:extLst>
                    <a:ext uri="{9D8B030D-6E8A-4147-A177-3AD203B41FA5}">
                      <a16:colId xmlns:a16="http://schemas.microsoft.com/office/drawing/2014/main" val="1509164785"/>
                    </a:ext>
                  </a:extLst>
                </a:gridCol>
                <a:gridCol w="2800166">
                  <a:extLst>
                    <a:ext uri="{9D8B030D-6E8A-4147-A177-3AD203B41FA5}">
                      <a16:colId xmlns:a16="http://schemas.microsoft.com/office/drawing/2014/main" val="4006863000"/>
                    </a:ext>
                  </a:extLst>
                </a:gridCol>
              </a:tblGrid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Environment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/>
                        <a:t>Low performance standard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High performance standard</a:t>
                      </a:r>
                    </a:p>
                  </a:txBody>
                  <a:tcPr marL="59923" marR="59923" marT="27237" marB="27237"/>
                </a:tc>
                <a:extLst>
                  <a:ext uri="{0D108BD9-81ED-4DB2-BD59-A6C34878D82A}">
                    <a16:rowId xmlns:a16="http://schemas.microsoft.com/office/drawing/2014/main" val="4270789384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High psychological safety 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Comfort zone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Learning high performance zone</a:t>
                      </a:r>
                    </a:p>
                  </a:txBody>
                  <a:tcPr marL="59923" marR="59923" marT="27237" marB="27237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8070"/>
                  </a:ext>
                </a:extLst>
              </a:tr>
              <a:tr h="1509713">
                <a:tc>
                  <a:txBody>
                    <a:bodyPr/>
                    <a:lstStyle/>
                    <a:p>
                      <a:r>
                        <a:rPr lang="en-CA" sz="3200" dirty="0"/>
                        <a:t>Low psychological safety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Apathy zone</a:t>
                      </a:r>
                    </a:p>
                  </a:txBody>
                  <a:tcPr marL="59923" marR="59923" marT="27237" marB="27237"/>
                </a:tc>
                <a:tc>
                  <a:txBody>
                    <a:bodyPr/>
                    <a:lstStyle/>
                    <a:p>
                      <a:r>
                        <a:rPr lang="en-CA" sz="3200" dirty="0"/>
                        <a:t>Anxiety zone </a:t>
                      </a:r>
                    </a:p>
                  </a:txBody>
                  <a:tcPr marL="59923" marR="59923" marT="27237" marB="27237"/>
                </a:tc>
                <a:extLst>
                  <a:ext uri="{0D108BD9-81ED-4DB2-BD59-A6C34878D82A}">
                    <a16:rowId xmlns:a16="http://schemas.microsoft.com/office/drawing/2014/main" val="3456071639"/>
                  </a:ext>
                </a:extLst>
              </a:tr>
            </a:tbl>
          </a:graphicData>
        </a:graphic>
      </p:graphicFrame>
      <p:sp>
        <p:nvSpPr>
          <p:cNvPr id="5" name="Google Shape;495;p64">
            <a:extLst>
              <a:ext uri="{FF2B5EF4-FFF2-40B4-BE49-F238E27FC236}">
                <a16:creationId xmlns:a16="http://schemas.microsoft.com/office/drawing/2014/main" id="{6D9DB920-1098-5748-0827-E1CF2AC1DA13}"/>
              </a:ext>
            </a:extLst>
          </p:cNvPr>
          <p:cNvSpPr txBox="1"/>
          <p:nvPr/>
        </p:nvSpPr>
        <p:spPr>
          <a:xfrm>
            <a:off x="1679331" y="6318870"/>
            <a:ext cx="6172200" cy="5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Aft>
                <a:spcPts val="600"/>
              </a:spcAft>
              <a:tabLst>
                <a:tab pos="135731" algn="l"/>
                <a:tab pos="3021806" algn="l"/>
              </a:tabLst>
            </a:pP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Edmondson, Amy (2019) The fearless organization. John Wiley and Sons Inc. </a:t>
            </a:r>
            <a:r>
              <a:rPr lang="en-CA" sz="1200" dirty="0" err="1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Hobohen</a:t>
            </a: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, New Jersey. </a:t>
            </a:r>
            <a:endParaRPr lang="en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963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63A1-185B-3F11-5D5D-2B18D1D64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46723"/>
            <a:ext cx="8229600" cy="1143000"/>
          </a:xfrm>
        </p:spPr>
        <p:txBody>
          <a:bodyPr>
            <a:normAutofit/>
          </a:bodyPr>
          <a:lstStyle/>
          <a:p>
            <a:r>
              <a:rPr lang="en-CA" sz="3200" b="1" dirty="0"/>
              <a:t>Destigmatizing Failure for Psychological Safety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826EFD-4FCC-F19E-F254-C20915314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28613" y="849580"/>
            <a:ext cx="9015413" cy="8490608"/>
          </a:xfrm>
          <a:prstGeom prst="rect">
            <a:avLst/>
          </a:prstGeom>
        </p:spPr>
      </p:pic>
      <p:sp>
        <p:nvSpPr>
          <p:cNvPr id="5" name="Google Shape;495;p64">
            <a:extLst>
              <a:ext uri="{FF2B5EF4-FFF2-40B4-BE49-F238E27FC236}">
                <a16:creationId xmlns:a16="http://schemas.microsoft.com/office/drawing/2014/main" id="{FF9624ED-3BB0-85B6-028E-184FEADAED01}"/>
              </a:ext>
            </a:extLst>
          </p:cNvPr>
          <p:cNvSpPr txBox="1"/>
          <p:nvPr/>
        </p:nvSpPr>
        <p:spPr>
          <a:xfrm>
            <a:off x="1679331" y="6318870"/>
            <a:ext cx="6172200" cy="515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spcAft>
                <a:spcPts val="600"/>
              </a:spcAft>
              <a:tabLst>
                <a:tab pos="135731" algn="l"/>
                <a:tab pos="3021806" algn="l"/>
              </a:tabLst>
            </a:pP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Edmondson, Amy (2019) The fearless organization. John Wiley and Sons Inc. </a:t>
            </a:r>
            <a:r>
              <a:rPr lang="en-CA" sz="1200" dirty="0" err="1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Hobohen</a:t>
            </a:r>
            <a:r>
              <a:rPr lang="en-CA" sz="1200" dirty="0">
                <a:solidFill>
                  <a:srgbClr val="000000"/>
                </a:solidFill>
                <a:latin typeface="Malgun Gothic" panose="020B0503020000020004" pitchFamily="34" charset="-127"/>
                <a:ea typeface="Calibri" panose="020F0502020204030204" pitchFamily="34" charset="0"/>
                <a:cs typeface="Malgun Gothic" panose="020B0503020000020004" pitchFamily="34" charset="-127"/>
              </a:rPr>
              <a:t>, New Jersey. </a:t>
            </a:r>
            <a:endParaRPr lang="en-CA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164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None</a:t>
            </a:r>
          </a:p>
          <a:p>
            <a:r>
              <a:rPr lang="en-US" sz="3600" dirty="0"/>
              <a:t>There might be technical difficulties</a:t>
            </a:r>
          </a:p>
        </p:txBody>
      </p:sp>
    </p:spTree>
    <p:extLst>
      <p:ext uri="{BB962C8B-B14F-4D97-AF65-F5344CB8AC3E}">
        <p14:creationId xmlns:p14="http://schemas.microsoft.com/office/powerpoint/2010/main" val="1974137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D5B-576C-9A46-99EF-CFDD8BE0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The focus: The Learner Environment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3200" b="1" dirty="0"/>
              <a:t>‘Learning environment </a:t>
            </a:r>
            <a:r>
              <a:rPr lang="en-US" sz="3200" dirty="0"/>
              <a:t>refers to the diverse physical locations, contexts, and cultures in which students learn…encompasses the culture of [classroom] —its presiding ethos and characteristics, including how individuals interact with and treat one another—as well as the ways in which teachers may organize an educational setting to facilitate learning…..’</a:t>
            </a:r>
          </a:p>
          <a:p>
            <a:pPr fontAlgn="base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3C7E68-B8F6-4B9D-AE86-52881EBE3E40}"/>
              </a:ext>
            </a:extLst>
          </p:cNvPr>
          <p:cNvSpPr txBox="1"/>
          <p:nvPr/>
        </p:nvSpPr>
        <p:spPr>
          <a:xfrm>
            <a:off x="3998795" y="5937031"/>
            <a:ext cx="5588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u="sng" dirty="0">
                <a:effectLst/>
                <a:latin typeface="Times New Roman" panose="02020603050405020304" pitchFamily="18" charset="0"/>
                <a:hlinkClick r:id="rId3"/>
              </a:rPr>
              <a:t>The Glossary of Educational Reform</a:t>
            </a:r>
            <a:r>
              <a:rPr lang="en-US" b="0" i="0" dirty="0">
                <a:solidFill>
                  <a:srgbClr val="2C2E35"/>
                </a:solidFill>
                <a:effectLst/>
                <a:latin typeface="Times New Roman" panose="02020603050405020304" pitchFamily="18" charset="0"/>
              </a:rPr>
              <a:t>, https://www.edglossary.org/learning-environment/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10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Create a safe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CA" sz="2400" dirty="0"/>
              <a:t>Ensure the content, photos and the language used are diverse, inclusive, and appropriate</a:t>
            </a:r>
          </a:p>
          <a:p>
            <a:endParaRPr lang="en-CA" sz="2400" dirty="0">
              <a:cs typeface="Calibri"/>
            </a:endParaRPr>
          </a:p>
          <a:p>
            <a:r>
              <a:rPr lang="en-CA" sz="2400" dirty="0"/>
              <a:t>Refer to:</a:t>
            </a:r>
            <a:endParaRPr lang="en-CA" sz="2400" dirty="0">
              <a:cs typeface="Calibri"/>
            </a:endParaRPr>
          </a:p>
          <a:p>
            <a:pPr lvl="1"/>
            <a:r>
              <a:rPr lang="en-CA" sz="2000" dirty="0"/>
              <a:t>Queen’s University Style Guide:  Equity, Diversity and Inclusion </a:t>
            </a:r>
            <a:r>
              <a:rPr lang="en-CA" sz="2000" dirty="0">
                <a:hlinkClick r:id="rId3"/>
              </a:rPr>
              <a:t>https://healthsci.queensu.ca/academics/edi/style-guide</a:t>
            </a:r>
            <a:endParaRPr lang="en-CA" sz="2000" dirty="0">
              <a:cs typeface="Calibri"/>
            </a:endParaRPr>
          </a:p>
          <a:p>
            <a:pPr lvl="1"/>
            <a:r>
              <a:rPr lang="en-CA" sz="2000" dirty="0"/>
              <a:t>CAMH</a:t>
            </a:r>
            <a:r>
              <a:rPr lang="en-CA" sz="2000" dirty="0">
                <a:ea typeface="+mn-lt"/>
                <a:cs typeface="+mn-lt"/>
              </a:rPr>
              <a:t> Health Equity and Inclusion Framework for Education and Training </a:t>
            </a:r>
            <a:r>
              <a:rPr lang="en-CA" sz="2000" dirty="0">
                <a:ea typeface="+mn-lt"/>
                <a:cs typeface="+mn-lt"/>
                <a:hlinkClick r:id="rId3"/>
              </a:rPr>
              <a:t>https://www.eenet.ca/resource/health-equity-and-inclusion-framework-education-and-training</a:t>
            </a:r>
            <a:endParaRPr lang="en-CA" sz="2000" dirty="0">
              <a:ea typeface="+mn-lt"/>
              <a:cs typeface="+mn-lt"/>
            </a:endParaRPr>
          </a:p>
          <a:p>
            <a:pPr lvl="1"/>
            <a:r>
              <a:rPr lang="en-CA" sz="2000" dirty="0"/>
              <a:t>https://</a:t>
            </a:r>
            <a:r>
              <a:rPr lang="en-CA" sz="2000" dirty="0" err="1"/>
              <a:t>equity.ubc.ca</a:t>
            </a:r>
            <a:r>
              <a:rPr lang="en-CA" sz="2000" dirty="0"/>
              <a:t>/resources/equity-inclusion-glossary-of-terms/</a:t>
            </a:r>
            <a:endParaRPr lang="en-CA" sz="2000" dirty="0">
              <a:ea typeface="+mn-lt"/>
              <a:cs typeface="+mn-lt"/>
            </a:endParaRPr>
          </a:p>
          <a:p>
            <a:pPr lvl="1"/>
            <a:r>
              <a:rPr lang="en-CA" sz="2000" dirty="0">
                <a:ea typeface="+mn-lt"/>
                <a:cs typeface="+mn-lt"/>
              </a:rPr>
              <a:t>Misrepresenting Race — The Role of Medical Schools in Propagating Physician Bias NEJM </a:t>
            </a:r>
            <a:r>
              <a:rPr lang="en-CA" sz="2000" dirty="0">
                <a:ea typeface="+mn-lt"/>
                <a:cs typeface="+mn-lt"/>
                <a:hlinkClick r:id="rId3"/>
              </a:rPr>
              <a:t>https://www.nejm.org/doi/full/10.1056/NEJMms2025768</a:t>
            </a:r>
            <a:endParaRPr lang="en-CA" sz="20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910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Introduction and Icebreakers</a:t>
            </a:r>
          </a:p>
          <a:p>
            <a:r>
              <a:rPr lang="en-CA" dirty="0"/>
              <a:t>Strategies to Guide Your CBL</a:t>
            </a:r>
          </a:p>
          <a:p>
            <a:r>
              <a:rPr lang="en-CA" dirty="0"/>
              <a:t>Case review: Five Pitfalls that can Disrupt your CBL Environment</a:t>
            </a:r>
          </a:p>
          <a:p>
            <a:r>
              <a:rPr lang="en-US" dirty="0"/>
              <a:t>Sharing Strategies, Successes, and Challenges</a:t>
            </a:r>
            <a:endParaRPr lang="en-CA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9CF4D-0ECF-4908-81BF-3E02B9BF03CF}"/>
              </a:ext>
            </a:extLst>
          </p:cNvPr>
          <p:cNvSpPr/>
          <p:nvPr/>
        </p:nvSpPr>
        <p:spPr>
          <a:xfrm>
            <a:off x="457200" y="2787563"/>
            <a:ext cx="8345606" cy="10065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27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9E57C2-A6FD-D242-9714-19B1D29B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Five Faculty Pitfalls that can Disrupt the Learning Environment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1D11C1-2CFA-DE4C-AC36-7C7404DB9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Lack of preparation and enthusiasm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setting the stage for open and respectful group 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Inappropriately responding to a partially correct or incorrect answer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Overlooking topics outside our scope of expertise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Failing to acknowledge uncomfortable situations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4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CD5B-576C-9A46-99EF-CFDD8BE0B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Case scenario: You are a CBL tutor…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6061E-0C77-4C2F-ACF0-4198B9663A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543" b="17960"/>
          <a:stretch/>
        </p:blipFill>
        <p:spPr>
          <a:xfrm>
            <a:off x="1292124" y="1417638"/>
            <a:ext cx="6559752" cy="44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56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5BA7-6F1C-AC4A-B32C-3FB46B8C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8158"/>
            <a:ext cx="8229600" cy="1143000"/>
          </a:xfrm>
        </p:spPr>
        <p:txBody>
          <a:bodyPr>
            <a:normAutofit/>
          </a:bodyPr>
          <a:lstStyle/>
          <a:p>
            <a:r>
              <a:rPr lang="en-CA" b="1" dirty="0"/>
              <a:t>Case Synopsis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50045-7252-7142-9C2E-934E73BA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0767"/>
            <a:ext cx="8229600" cy="566723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700" dirty="0"/>
              <a:t>This case explores type 2 diabetes and emphasizes the principles of chronic disease management. 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The diagnosis and management of type 2 diabetes, with a particular focus on preventing the microvascular and macrovascular complications of the disease is important for students to learn. </a:t>
            </a:r>
          </a:p>
          <a:p>
            <a:pPr>
              <a:lnSpc>
                <a:spcPct val="90000"/>
              </a:lnSpc>
            </a:pPr>
            <a:r>
              <a:rPr lang="en-US" sz="2700" dirty="0"/>
              <a:t>The case also explores some of the unique issues and social determinants of health relevant to Indigenous Peoples. </a:t>
            </a:r>
          </a:p>
        </p:txBody>
      </p:sp>
    </p:spTree>
    <p:extLst>
      <p:ext uri="{BB962C8B-B14F-4D97-AF65-F5344CB8AC3E}">
        <p14:creationId xmlns:p14="http://schemas.microsoft.com/office/powerpoint/2010/main" val="3066498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B003-F12C-DA4C-B01B-72A0126D1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/>
              <a:t>Case Synopsis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084B9-B69C-3E40-AF7C-499E02570B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en-US" dirty="0"/>
              <a:t>The case does NOT address some of the unique issues in managing type 1 diabetes; rather, this content is covered in the pre-week learning, lectures, self-learning module on diabetic ketoacidosis (often the inciting event of type 1 diabetes) and via a patient roundtable discussion on type 1 diabetes. </a:t>
            </a:r>
          </a:p>
          <a:p>
            <a:pPr lvl="0"/>
            <a:r>
              <a:rPr lang="en-US" b="1" dirty="0"/>
              <a:t>Background: </a:t>
            </a:r>
            <a:r>
              <a:rPr lang="en-US" dirty="0"/>
              <a:t>Students will have had a lecture on the pharmacology of the various drugs prescribed in the management of type 2 diabetes as well as on the microvascular and macrovascular complications of the disease prior to your Thursday CBL review session.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4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Scenario: Getting ready for CBL…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have done CBL and other MD program small group teaching sessions many times in the past, but this is the first time you are facilitating this particular case…</a:t>
            </a:r>
          </a:p>
          <a:p>
            <a:r>
              <a:rPr lang="en-US" dirty="0"/>
              <a:t>It’s a busy week (clinically and personally) and you figure given your knowledge of diabetes, you will be able to navigate the contents of the case and the discussion on the go…</a:t>
            </a:r>
          </a:p>
        </p:txBody>
      </p:sp>
    </p:spTree>
    <p:extLst>
      <p:ext uri="{BB962C8B-B14F-4D97-AF65-F5344CB8AC3E}">
        <p14:creationId xmlns:p14="http://schemas.microsoft.com/office/powerpoint/2010/main" val="1862617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Pitfall #1: Lack of preparation and enthusiasm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all busy!</a:t>
            </a:r>
          </a:p>
          <a:p>
            <a:r>
              <a:rPr lang="en-US" dirty="0"/>
              <a:t>…but try not to “wing it”</a:t>
            </a:r>
          </a:p>
          <a:p>
            <a:r>
              <a:rPr lang="en-US" dirty="0"/>
              <a:t>Even 30 minutes of pre-case review can allow you to frame the questions within the weeks’ content</a:t>
            </a:r>
          </a:p>
          <a:p>
            <a:r>
              <a:rPr lang="en-US" dirty="0"/>
              <a:t>Students notice and appreciate your preparation!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6761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can you do to give your session the                    factor?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2212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Review the dialogue in the CBL case itself…</a:t>
            </a:r>
          </a:p>
          <a:p>
            <a:pPr lvl="1"/>
            <a:r>
              <a:rPr lang="en-US" dirty="0"/>
              <a:t>Share highlights with the students</a:t>
            </a:r>
          </a:p>
          <a:p>
            <a:pPr lvl="1"/>
            <a:r>
              <a:rPr lang="en-US" dirty="0"/>
              <a:t>Ask “why” is question X asked?</a:t>
            </a:r>
          </a:p>
          <a:p>
            <a:r>
              <a:rPr lang="en-US" dirty="0"/>
              <a:t>Incorporate content from the students’ lectures, pre-week and/or mid-week modules into your session</a:t>
            </a:r>
          </a:p>
          <a:p>
            <a:r>
              <a:rPr lang="en-US" dirty="0"/>
              <a:t>Review the students’ responses</a:t>
            </a:r>
          </a:p>
          <a:p>
            <a:pPr lvl="1"/>
            <a:r>
              <a:rPr lang="en-US" dirty="0"/>
              <a:t>Screen share!</a:t>
            </a:r>
          </a:p>
          <a:p>
            <a:r>
              <a:rPr lang="en-US" dirty="0"/>
              <a:t>Use a board</a:t>
            </a:r>
          </a:p>
          <a:p>
            <a:pPr lvl="1"/>
            <a:r>
              <a:rPr lang="en-US" dirty="0"/>
              <a:t>Whiteboard, </a:t>
            </a:r>
            <a:r>
              <a:rPr lang="en-US" dirty="0" err="1"/>
              <a:t>jamboard</a:t>
            </a:r>
            <a:r>
              <a:rPr lang="en-US" dirty="0"/>
              <a:t>, flipchart paper, etc.</a:t>
            </a:r>
          </a:p>
          <a:p>
            <a:pPr lvl="1"/>
            <a:r>
              <a:rPr lang="en-US" dirty="0"/>
              <a:t>Ask students to label questions as “curious, confident, or confused”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DFA3C8-B316-D78E-8CB8-A9E55C083B4D}"/>
              </a:ext>
            </a:extLst>
          </p:cNvPr>
          <p:cNvSpPr/>
          <p:nvPr/>
        </p:nvSpPr>
        <p:spPr>
          <a:xfrm>
            <a:off x="2370993" y="642937"/>
            <a:ext cx="30900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</a:t>
            </a:r>
            <a:r>
              <a:rPr lang="en-US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WOW!</a:t>
            </a:r>
          </a:p>
        </p:txBody>
      </p:sp>
    </p:spTree>
    <p:extLst>
      <p:ext uri="{BB962C8B-B14F-4D97-AF65-F5344CB8AC3E}">
        <p14:creationId xmlns:p14="http://schemas.microsoft.com/office/powerpoint/2010/main" val="2106474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73E7-6491-406A-8AC6-98472082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Setting the Stage 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0A945-61CB-4E90-8FE9-596FE867D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It is critical to keep in mind that we are all learning and may say the wrong thing</a:t>
            </a:r>
          </a:p>
          <a:p>
            <a:r>
              <a:rPr lang="en-US" sz="2800" dirty="0"/>
              <a:t>If you use or hear a term that feels inappropriate, acknowledge it, and welcome and offer feedback in a non-defensive manner </a:t>
            </a:r>
          </a:p>
          <a:p>
            <a:r>
              <a:rPr lang="en-US" sz="2800" dirty="0"/>
              <a:t>Show kindness, respect, and compassion for our patients, teachers, students and ourselves as we respond to a mistake, both in professional and personal practice</a:t>
            </a:r>
          </a:p>
          <a:p>
            <a:r>
              <a:rPr lang="en-US" sz="2800" i="1" dirty="0">
                <a:solidFill>
                  <a:schemeClr val="accent1"/>
                </a:solidFill>
              </a:rPr>
              <a:t>We welcome your feedback!</a:t>
            </a:r>
          </a:p>
          <a:p>
            <a:pPr marL="0" indent="0">
              <a:buNone/>
            </a:pPr>
            <a:endParaRPr lang="en-CA" sz="1500" dirty="0"/>
          </a:p>
        </p:txBody>
      </p:sp>
    </p:spTree>
    <p:extLst>
      <p:ext uri="{BB962C8B-B14F-4D97-AF65-F5344CB8AC3E}">
        <p14:creationId xmlns:p14="http://schemas.microsoft.com/office/powerpoint/2010/main" val="40265052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045EDB-32D3-4788-9805-2212EE5234B4}"/>
              </a:ext>
            </a:extLst>
          </p:cNvPr>
          <p:cNvPicPr/>
          <p:nvPr/>
        </p:nvPicPr>
        <p:blipFill rotWithShape="1">
          <a:blip r:embed="rId3"/>
          <a:srcRect t="-13289" b="4875"/>
          <a:stretch/>
        </p:blipFill>
        <p:spPr>
          <a:xfrm>
            <a:off x="0" y="152401"/>
            <a:ext cx="9144000" cy="57297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44A9C7-B946-4E12-961F-4E0DD2E2F270}"/>
              </a:ext>
            </a:extLst>
          </p:cNvPr>
          <p:cNvSpPr/>
          <p:nvPr/>
        </p:nvSpPr>
        <p:spPr>
          <a:xfrm>
            <a:off x="7988309" y="1778000"/>
            <a:ext cx="559558" cy="709448"/>
          </a:xfrm>
          <a:prstGeom prst="rect">
            <a:avLst/>
          </a:prstGeom>
          <a:solidFill>
            <a:srgbClr val="7F7F7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9DDBCD-09B5-4962-B789-0A712AD54DC5}"/>
              </a:ext>
            </a:extLst>
          </p:cNvPr>
          <p:cNvSpPr/>
          <p:nvPr/>
        </p:nvSpPr>
        <p:spPr>
          <a:xfrm>
            <a:off x="7658110" y="2323223"/>
            <a:ext cx="559558" cy="164224"/>
          </a:xfrm>
          <a:prstGeom prst="rect">
            <a:avLst/>
          </a:prstGeom>
          <a:solidFill>
            <a:srgbClr val="7F7F7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42B055-C015-4EC8-A477-83ABCEA4C25A}"/>
              </a:ext>
            </a:extLst>
          </p:cNvPr>
          <p:cNvSpPr/>
          <p:nvPr/>
        </p:nvSpPr>
        <p:spPr>
          <a:xfrm>
            <a:off x="8039105" y="2556935"/>
            <a:ext cx="559558" cy="709448"/>
          </a:xfrm>
          <a:prstGeom prst="rect">
            <a:avLst/>
          </a:prstGeom>
          <a:solidFill>
            <a:srgbClr val="7F7F7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49C223-50C1-4770-9638-4E4899D34EB2}"/>
              </a:ext>
            </a:extLst>
          </p:cNvPr>
          <p:cNvSpPr/>
          <p:nvPr/>
        </p:nvSpPr>
        <p:spPr>
          <a:xfrm>
            <a:off x="7708906" y="3102158"/>
            <a:ext cx="559558" cy="164224"/>
          </a:xfrm>
          <a:prstGeom prst="rect">
            <a:avLst/>
          </a:prstGeom>
          <a:solidFill>
            <a:srgbClr val="7F7F7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FFCE0B-23DD-4DD6-A548-03312CD4F1EA}"/>
              </a:ext>
            </a:extLst>
          </p:cNvPr>
          <p:cNvSpPr/>
          <p:nvPr/>
        </p:nvSpPr>
        <p:spPr>
          <a:xfrm>
            <a:off x="8199968" y="3335870"/>
            <a:ext cx="559558" cy="709448"/>
          </a:xfrm>
          <a:prstGeom prst="rect">
            <a:avLst/>
          </a:prstGeom>
          <a:solidFill>
            <a:srgbClr val="7F7F7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446E8E-9096-4FF7-8E4E-EA5C98BC3B7A}"/>
              </a:ext>
            </a:extLst>
          </p:cNvPr>
          <p:cNvSpPr/>
          <p:nvPr/>
        </p:nvSpPr>
        <p:spPr>
          <a:xfrm>
            <a:off x="7700436" y="3881093"/>
            <a:ext cx="559558" cy="164224"/>
          </a:xfrm>
          <a:prstGeom prst="rect">
            <a:avLst/>
          </a:prstGeom>
          <a:solidFill>
            <a:srgbClr val="7F7F7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E321FC-30CC-41EF-A3F2-9B6BB7F67548}"/>
              </a:ext>
            </a:extLst>
          </p:cNvPr>
          <p:cNvSpPr/>
          <p:nvPr/>
        </p:nvSpPr>
        <p:spPr>
          <a:xfrm>
            <a:off x="8030633" y="4114806"/>
            <a:ext cx="559558" cy="709448"/>
          </a:xfrm>
          <a:prstGeom prst="rect">
            <a:avLst/>
          </a:prstGeom>
          <a:solidFill>
            <a:srgbClr val="7F7F7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72DE2A9-94BD-41F3-9A0E-101D26AAFCFB}"/>
              </a:ext>
            </a:extLst>
          </p:cNvPr>
          <p:cNvSpPr/>
          <p:nvPr/>
        </p:nvSpPr>
        <p:spPr>
          <a:xfrm>
            <a:off x="7700434" y="4660029"/>
            <a:ext cx="559558" cy="164224"/>
          </a:xfrm>
          <a:prstGeom prst="rect">
            <a:avLst/>
          </a:prstGeom>
          <a:solidFill>
            <a:srgbClr val="7F7F7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D55941-AD10-42C3-BEA7-8304407519D1}"/>
              </a:ext>
            </a:extLst>
          </p:cNvPr>
          <p:cNvSpPr/>
          <p:nvPr/>
        </p:nvSpPr>
        <p:spPr>
          <a:xfrm>
            <a:off x="8047562" y="4893742"/>
            <a:ext cx="559558" cy="717919"/>
          </a:xfrm>
          <a:prstGeom prst="rect">
            <a:avLst/>
          </a:prstGeom>
          <a:solidFill>
            <a:srgbClr val="7F7F7F">
              <a:alpha val="9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1EE54AA-1572-4934-A5A6-1DE810DA5894}"/>
              </a:ext>
            </a:extLst>
          </p:cNvPr>
          <p:cNvSpPr/>
          <p:nvPr/>
        </p:nvSpPr>
        <p:spPr>
          <a:xfrm>
            <a:off x="7717363" y="5445475"/>
            <a:ext cx="559558" cy="166185"/>
          </a:xfrm>
          <a:prstGeom prst="rect">
            <a:avLst/>
          </a:prstGeom>
          <a:solidFill>
            <a:srgbClr val="7F7F7F">
              <a:alpha val="9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67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Back to the Scenario: </a:t>
            </a:r>
            <a:br>
              <a:rPr lang="en-US" b="1" dirty="0"/>
            </a:br>
            <a:r>
              <a:rPr lang="en-US" b="1" dirty="0"/>
              <a:t>Starting your session…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introduce yourself, a background on your clinical (and personal) interests, and start with an icebreaker to build rapport</a:t>
            </a:r>
          </a:p>
          <a:p>
            <a:r>
              <a:rPr lang="en-US" dirty="0"/>
              <a:t>You jump right into the case…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005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86854"/>
            <a:ext cx="8229600" cy="10133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Pitfall #2: Not setting the stage for open and respectful group discussion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6ABD6-D813-4B84-8C68-834E75DC84D7}"/>
              </a:ext>
            </a:extLst>
          </p:cNvPr>
          <p:cNvSpPr txBox="1">
            <a:spLocks/>
          </p:cNvSpPr>
          <p:nvPr/>
        </p:nvSpPr>
        <p:spPr>
          <a:xfrm>
            <a:off x="457200" y="176784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It is important to create guidelines for discussion</a:t>
            </a:r>
          </a:p>
          <a:p>
            <a:pPr lvl="1"/>
            <a:r>
              <a:rPr lang="en-US" dirty="0"/>
              <a:t>Cultural humility</a:t>
            </a:r>
          </a:p>
          <a:p>
            <a:pPr lvl="1"/>
            <a:r>
              <a:rPr lang="en-US" dirty="0"/>
              <a:t>Personal devices and engagement</a:t>
            </a:r>
          </a:p>
          <a:p>
            <a:pPr lvl="1"/>
            <a:r>
              <a:rPr lang="en-US" dirty="0"/>
              <a:t>Learning pronouns</a:t>
            </a:r>
          </a:p>
          <a:p>
            <a:pPr lvl="1"/>
            <a:r>
              <a:rPr lang="en-US" dirty="0"/>
              <a:t>Framing Question Asking and Turn Taking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58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473E7-6491-406A-8AC6-984720820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Setting the Stage – Acknowledging Ourselves as Learners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0A945-61CB-4E90-8FE9-596FE867D9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It is critical to keep in mind that we are all learning and may say the wrong thing</a:t>
            </a:r>
          </a:p>
          <a:p>
            <a:r>
              <a:rPr lang="en-US" sz="2800" dirty="0"/>
              <a:t>If you use or hear a term that feels inappropriate, acknowledge it, and welcome and offer feedback in a non-defensive manner </a:t>
            </a:r>
          </a:p>
          <a:p>
            <a:r>
              <a:rPr lang="en-US" sz="2800" dirty="0"/>
              <a:t>Show kindness, respect, and compassion for our patients, teachers, students and ourselves as we respond to a mistake, both in professional and personal practice</a:t>
            </a:r>
          </a:p>
          <a:p>
            <a:r>
              <a:rPr lang="en-US" sz="2800" i="1" dirty="0">
                <a:solidFill>
                  <a:schemeClr val="accent1"/>
                </a:solidFill>
              </a:rPr>
              <a:t>We welcome your feedback!</a:t>
            </a:r>
          </a:p>
          <a:p>
            <a:pPr marL="0" indent="0">
              <a:buNone/>
            </a:pPr>
            <a:endParaRPr lang="en-CA" sz="15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0C0EA-6B39-EF45-A290-379376878ED6}"/>
              </a:ext>
            </a:extLst>
          </p:cNvPr>
          <p:cNvSpPr/>
          <p:nvPr/>
        </p:nvSpPr>
        <p:spPr>
          <a:xfrm>
            <a:off x="1589649" y="6414868"/>
            <a:ext cx="7786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Language Matters (in development), MD Program Office of 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28202363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Cultural Humility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Cultural Humility is “a process of </a:t>
            </a:r>
            <a:r>
              <a:rPr lang="en-CA" sz="3200" b="1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self-reflection</a:t>
            </a: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 to understand personal and systemic </a:t>
            </a:r>
            <a:r>
              <a:rPr lang="en-CA" sz="3200" b="1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biases</a:t>
            </a: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 and to develop and maintain </a:t>
            </a:r>
            <a:r>
              <a:rPr lang="en-CA" sz="3200" b="1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respectful</a:t>
            </a: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 processes and relationships based on mutual </a:t>
            </a:r>
            <a:r>
              <a:rPr lang="en-CA" sz="3200" b="1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trust</a:t>
            </a: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. Cultural humility involves humbly </a:t>
            </a:r>
            <a:r>
              <a:rPr lang="en-CA" sz="3200" b="1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acknowledging oneself as a learner</a:t>
            </a:r>
            <a:r>
              <a:rPr lang="en-CA" sz="3200" dirty="0"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 when it comes to understanding another’s experience.”</a:t>
            </a:r>
            <a:r>
              <a:rPr lang="en-CA" sz="3200" baseline="30000" dirty="0">
                <a:solidFill>
                  <a:srgbClr val="000000"/>
                </a:solidFill>
                <a:effectLst/>
                <a:latin typeface="Gisha" panose="020B0502040204020203" pitchFamily="34" charset="-79"/>
                <a:ea typeface="Calibri" panose="020F0502020204030204" pitchFamily="34" charset="0"/>
              </a:rPr>
              <a:t>3</a:t>
            </a:r>
            <a:endParaRPr lang="en-CA" sz="3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86ABD6-D813-4B84-8C68-834E75DC84D7}"/>
              </a:ext>
            </a:extLst>
          </p:cNvPr>
          <p:cNvSpPr txBox="1">
            <a:spLocks/>
          </p:cNvSpPr>
          <p:nvPr/>
        </p:nvSpPr>
        <p:spPr>
          <a:xfrm>
            <a:off x="457200" y="1445296"/>
            <a:ext cx="8229600" cy="4858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b="0" i="0" dirty="0">
              <a:solidFill>
                <a:srgbClr val="212121"/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5B111C-9DD3-4230-864E-60E7C7C9A87E}"/>
              </a:ext>
            </a:extLst>
          </p:cNvPr>
          <p:cNvSpPr txBox="1"/>
          <p:nvPr/>
        </p:nvSpPr>
        <p:spPr>
          <a:xfrm>
            <a:off x="314325" y="5980284"/>
            <a:ext cx="8829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Division of Family Practice. Cultural Safety and Humility. Divisions of Family Practice, An FPSC Initiative. Published 2017. Accessed January 18, 2023. </a:t>
            </a:r>
            <a:endParaRPr lang="en-CA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2958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How to Learn Someone’s Pronouns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7197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solidFill>
                  <a:srgbClr val="2525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When you first meet someone, consider introducing yourself with your pronouns: "Hi, I'm _____, and my pronouns are she/her." </a:t>
            </a:r>
          </a:p>
          <a:p>
            <a:r>
              <a:rPr lang="en-US" dirty="0">
                <a:solidFill>
                  <a:srgbClr val="2525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By sharing your pronouns, you're allowing the other person to share theirs, but not forcing them to.  </a:t>
            </a:r>
          </a:p>
          <a:p>
            <a:r>
              <a:rPr lang="en-US" dirty="0">
                <a:solidFill>
                  <a:srgbClr val="2525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Also, avoid saying "preferred" pronouns as it implies that gender is a preference.</a:t>
            </a:r>
            <a:r>
              <a:rPr lang="en-US" b="1" dirty="0">
                <a:solidFill>
                  <a:srgbClr val="25252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You may need to clarify with a student if the name introduced is not in your list for assessment and taking attendance. However, they should not have to justify why they use a different name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B9515-7F73-4600-9F09-37CD35A38481}"/>
              </a:ext>
            </a:extLst>
          </p:cNvPr>
          <p:cNvSpPr txBox="1"/>
          <p:nvPr/>
        </p:nvSpPr>
        <p:spPr>
          <a:xfrm>
            <a:off x="4221480" y="6233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425C29-76CB-4A49-A6E0-BE28ADEDE8C7}"/>
              </a:ext>
            </a:extLst>
          </p:cNvPr>
          <p:cNvSpPr txBox="1"/>
          <p:nvPr/>
        </p:nvSpPr>
        <p:spPr>
          <a:xfrm>
            <a:off x="2956560" y="6338053"/>
            <a:ext cx="618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https://</a:t>
            </a:r>
            <a:r>
              <a:rPr lang="en-US" dirty="0" err="1"/>
              <a:t>blog.hubspot.com</a:t>
            </a:r>
            <a:r>
              <a:rPr lang="en-US" dirty="0"/>
              <a:t>/marketing/gender-neutral-pronouns</a:t>
            </a:r>
          </a:p>
        </p:txBody>
      </p:sp>
    </p:spTree>
    <p:extLst>
      <p:ext uri="{BB962C8B-B14F-4D97-AF65-F5344CB8AC3E}">
        <p14:creationId xmlns:p14="http://schemas.microsoft.com/office/powerpoint/2010/main" val="2284040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B91F-9035-F44B-A553-3B91CD44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Personal Devices and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6C42F-B6F0-6142-8AFE-EE8DF5A7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Students should be actively contributing to the group learning experience…</a:t>
            </a:r>
          </a:p>
          <a:p>
            <a:r>
              <a:rPr lang="en-US" dirty="0">
                <a:ea typeface="+mn-lt"/>
                <a:cs typeface="+mn-lt"/>
              </a:rPr>
              <a:t>They should not be using computers or phones for activities unrelated to CBL</a:t>
            </a:r>
          </a:p>
          <a:p>
            <a:r>
              <a:rPr lang="en-US" dirty="0">
                <a:ea typeface="+mn-lt"/>
                <a:cs typeface="+mn-lt"/>
              </a:rPr>
              <a:t>They should turn off notifications to minimize distractions</a:t>
            </a:r>
          </a:p>
          <a:p>
            <a:r>
              <a:rPr lang="en-US" dirty="0">
                <a:ea typeface="+mn-lt"/>
                <a:cs typeface="+mn-lt"/>
              </a:rPr>
              <a:t>How will you be asking questions?</a:t>
            </a:r>
          </a:p>
          <a:p>
            <a:endParaRPr lang="en-CA" sz="39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380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7B91F-9035-F44B-A553-3B91CD44E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Framing Expectations around Questions During the Session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6C42F-B6F0-6142-8AFE-EE8DF5A778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sz="2800" dirty="0"/>
              <a:t>“My goal is to create a safe and supportive learning environment”</a:t>
            </a:r>
          </a:p>
          <a:p>
            <a:r>
              <a:rPr lang="en-CA" sz="2800" dirty="0"/>
              <a:t>Turn taking: “I will be asking questions in the following manner”</a:t>
            </a:r>
          </a:p>
          <a:p>
            <a:pPr lvl="1"/>
            <a:r>
              <a:rPr lang="en-CA" sz="2400" dirty="0"/>
              <a:t>The order of whom I see on my screen</a:t>
            </a:r>
          </a:p>
          <a:p>
            <a:pPr lvl="1"/>
            <a:r>
              <a:rPr lang="en-CA" sz="2400" dirty="0"/>
              <a:t>Asking the group</a:t>
            </a:r>
          </a:p>
          <a:p>
            <a:pPr lvl="1"/>
            <a:r>
              <a:rPr lang="en-CA" sz="2400" dirty="0"/>
              <a:t>Students nominate the next speaker</a:t>
            </a:r>
          </a:p>
          <a:p>
            <a:r>
              <a:rPr lang="en-CA" sz="2800" dirty="0"/>
              <a:t>“My intention is never to put you on the spot and it is completely okay to have an incorrect answer”</a:t>
            </a:r>
          </a:p>
          <a:p>
            <a:r>
              <a:rPr lang="en-CA" sz="2800" dirty="0"/>
              <a:t>Consider framing your own personal experiences!</a:t>
            </a:r>
          </a:p>
          <a:p>
            <a:endParaRPr lang="en-CA" sz="2800" dirty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64529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Back to the Scenario: </a:t>
            </a:r>
            <a:br>
              <a:rPr lang="en-US" b="1" dirty="0"/>
            </a:br>
            <a:r>
              <a:rPr lang="en-US" b="1" dirty="0"/>
              <a:t>During your session…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have a student summarize the case of the week…</a:t>
            </a:r>
          </a:p>
          <a:p>
            <a:r>
              <a:rPr lang="en-US" dirty="0"/>
              <a:t>You go through the answers from the week’s questions and make an effort to foster discussion, incorporate the faculty guide responses, and your own clinical anecdotes</a:t>
            </a:r>
          </a:p>
          <a:p>
            <a:r>
              <a:rPr lang="en-US" dirty="0"/>
              <a:t>You are disappointed when the students don’t seem to have a grasp of the material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843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59398"/>
            <a:ext cx="8686800" cy="144498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Pitfall #3: Inappropriately responding to a partially correct or incorrect answer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3D898-044F-4C14-9577-5EB22E551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817" y="1392758"/>
            <a:ext cx="5642366" cy="520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864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C049E-9843-CF48-AFF2-8A911799B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>
                <a:cs typeface="Calibri"/>
              </a:rPr>
              <a:t>Zoom Features that</a:t>
            </a:r>
            <a:br>
              <a:rPr lang="en-US" b="1">
                <a:cs typeface="Calibri"/>
              </a:rPr>
            </a:br>
            <a:r>
              <a:rPr lang="en-US" b="1">
                <a:cs typeface="Calibri"/>
              </a:rPr>
              <a:t>Encourage Interactivity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C1E152-9C6B-4D42-963F-676194063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606" y="1773105"/>
            <a:ext cx="8060788" cy="46970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Mute your mic, but get ready to jump in</a:t>
            </a:r>
          </a:p>
          <a:p>
            <a:pPr lvl="1"/>
            <a:r>
              <a:rPr lang="en-US" dirty="0"/>
              <a:t>Press space bar to unmute temporarily </a:t>
            </a:r>
            <a:endParaRPr lang="en-US" dirty="0">
              <a:cs typeface="Calibri"/>
            </a:endParaRPr>
          </a:p>
          <a:p>
            <a:r>
              <a:rPr lang="en-US" dirty="0"/>
              <a:t>Use the Chat Box</a:t>
            </a:r>
            <a:endParaRPr lang="en-US" dirty="0">
              <a:cs typeface="Calibri"/>
            </a:endParaRPr>
          </a:p>
          <a:p>
            <a:r>
              <a:rPr lang="en-US" dirty="0"/>
              <a:t>Raise your hand</a:t>
            </a:r>
            <a:endParaRPr lang="en-US" dirty="0">
              <a:cs typeface="Calibri"/>
            </a:endParaRPr>
          </a:p>
          <a:p>
            <a:r>
              <a:rPr lang="en-US" dirty="0"/>
              <a:t>Offer reactions</a:t>
            </a:r>
            <a:endParaRPr lang="en-US" dirty="0">
              <a:cs typeface="Calibri"/>
            </a:endParaRPr>
          </a:p>
          <a:p>
            <a:pPr marL="0" indent="0">
              <a:buNone/>
            </a:pPr>
            <a:endParaRPr lang="en-US" sz="3600" dirty="0"/>
          </a:p>
          <a:p>
            <a:pPr marL="42545" indent="0">
              <a:buNone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4" name="Picture 3" descr="Graphical user interface, application, website, Teams&#10;&#10;Description automatically generated">
            <a:extLst>
              <a:ext uri="{FF2B5EF4-FFF2-40B4-BE49-F238E27FC236}">
                <a16:creationId xmlns:a16="http://schemas.microsoft.com/office/drawing/2014/main" id="{BF3B3A78-FC34-43C4-951A-915D466C2B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42"/>
          <a:stretch/>
        </p:blipFill>
        <p:spPr>
          <a:xfrm>
            <a:off x="-2504" y="5635967"/>
            <a:ext cx="9061835" cy="434578"/>
          </a:xfrm>
          <a:prstGeom prst="rect">
            <a:avLst/>
          </a:prstGeom>
        </p:spPr>
      </p:pic>
      <p:sp>
        <p:nvSpPr>
          <p:cNvPr id="12" name="Arrow: Right 11">
            <a:extLst>
              <a:ext uri="{FF2B5EF4-FFF2-40B4-BE49-F238E27FC236}">
                <a16:creationId xmlns:a16="http://schemas.microsoft.com/office/drawing/2014/main" id="{C7F2D5D8-0306-49B9-BCA9-16A52CD95AA2}"/>
              </a:ext>
            </a:extLst>
          </p:cNvPr>
          <p:cNvSpPr/>
          <p:nvPr/>
        </p:nvSpPr>
        <p:spPr>
          <a:xfrm rot="5160000">
            <a:off x="2987073" y="5082630"/>
            <a:ext cx="584201" cy="433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4" name="Content Placeholder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9D2289-9D7A-456B-9B0F-A8234D67F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606" y="4274454"/>
            <a:ext cx="1800531" cy="1370355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774CAE2F-8F5F-438F-921F-E8B17B217961}"/>
              </a:ext>
            </a:extLst>
          </p:cNvPr>
          <p:cNvSpPr/>
          <p:nvPr/>
        </p:nvSpPr>
        <p:spPr>
          <a:xfrm rot="5160000">
            <a:off x="8367964" y="5082629"/>
            <a:ext cx="584201" cy="43351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27702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59398"/>
            <a:ext cx="8686800" cy="1444980"/>
          </a:xfrm>
        </p:spPr>
        <p:txBody>
          <a:bodyPr>
            <a:normAutofit/>
          </a:bodyPr>
          <a:lstStyle/>
          <a:p>
            <a:r>
              <a:rPr lang="en-US" b="1" dirty="0"/>
              <a:t>Strategies for Responding to Incorrect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13561"/>
            <a:ext cx="8229600" cy="2865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How can we respond to and engage learners, help create and maintain psychologically safe environments (where learners feel comfortable making mistakes, asking for help and taking risks)?</a:t>
            </a:r>
          </a:p>
          <a:p>
            <a:r>
              <a:rPr lang="en-US" dirty="0"/>
              <a:t>Consider your verbal and non-verbal cues…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8052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59398"/>
            <a:ext cx="8686800" cy="1444980"/>
          </a:xfrm>
        </p:spPr>
        <p:txBody>
          <a:bodyPr>
            <a:normAutofit/>
          </a:bodyPr>
          <a:lstStyle/>
          <a:p>
            <a:r>
              <a:rPr lang="en-US" b="1" dirty="0"/>
              <a:t>Strategies for Responding to Incorrect Answers: Verbal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EF84F7-6AFE-446C-BC45-EE59E81E7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3727706"/>
              </p:ext>
            </p:extLst>
          </p:nvPr>
        </p:nvGraphicFramePr>
        <p:xfrm>
          <a:off x="646386" y="1706080"/>
          <a:ext cx="7851228" cy="4450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1228">
                  <a:extLst>
                    <a:ext uri="{9D8B030D-6E8A-4147-A177-3AD203B41FA5}">
                      <a16:colId xmlns:a16="http://schemas.microsoft.com/office/drawing/2014/main" val="1643039"/>
                    </a:ext>
                  </a:extLst>
                </a:gridCol>
              </a:tblGrid>
              <a:tr h="6252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Verbal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29387"/>
                  </a:ext>
                </a:extLst>
              </a:tr>
              <a:tr h="800974">
                <a:tc>
                  <a:txBody>
                    <a:bodyPr/>
                    <a:lstStyle/>
                    <a:p>
                      <a:r>
                        <a:rPr lang="en-US" sz="2400" b="1" dirty="0"/>
                        <a:t>Validate </a:t>
                      </a:r>
                      <a:r>
                        <a:rPr lang="en-US" sz="2400" b="0" dirty="0"/>
                        <a:t>the student’s response (and the parts that were correct)</a:t>
                      </a:r>
                      <a:endParaRPr lang="en-US" sz="24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531622"/>
                  </a:ext>
                </a:extLst>
              </a:tr>
              <a:tr h="1156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Normalize - t</a:t>
                      </a:r>
                      <a:r>
                        <a:rPr lang="en-US" sz="2400" dirty="0"/>
                        <a:t>hank the student for sharing the incorrect response (“I’m so glad you said this, that is so common”)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118021"/>
                  </a:ext>
                </a:extLst>
              </a:tr>
              <a:tr h="11569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Encourage </a:t>
                      </a:r>
                      <a:r>
                        <a:rPr lang="en-US" sz="2400" b="0" dirty="0"/>
                        <a:t>the student to think aloud </a:t>
                      </a:r>
                      <a:r>
                        <a:rPr lang="en-US" sz="2400" dirty="0"/>
                        <a:t>(why, how) to see if they pick up the error, without shaming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79129"/>
                  </a:ext>
                </a:extLst>
              </a:tr>
              <a:tr h="625223">
                <a:tc>
                  <a:txBody>
                    <a:bodyPr/>
                    <a:lstStyle/>
                    <a:p>
                      <a:r>
                        <a:rPr lang="en-US" sz="2400" b="1" dirty="0"/>
                        <a:t>Frame</a:t>
                      </a:r>
                      <a:r>
                        <a:rPr lang="en-US" sz="2400" dirty="0"/>
                        <a:t> around yourself (“this is an area I struggled with”)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696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55C848-C850-4725-8EB2-EF4CC9EE3420}"/>
              </a:ext>
            </a:extLst>
          </p:cNvPr>
          <p:cNvSpPr txBox="1"/>
          <p:nvPr/>
        </p:nvSpPr>
        <p:spPr>
          <a:xfrm>
            <a:off x="914400" y="62116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latin typeface="+mj-lt"/>
              </a:rPr>
              <a:t>-Tips for Creating and Maintaining an Inclusive Small Group Synchronous Learning Environment, MD Program Office of 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3924318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" y="259398"/>
            <a:ext cx="8686800" cy="1444980"/>
          </a:xfrm>
        </p:spPr>
        <p:txBody>
          <a:bodyPr>
            <a:normAutofit/>
          </a:bodyPr>
          <a:lstStyle/>
          <a:p>
            <a:r>
              <a:rPr lang="en-US" b="1" dirty="0"/>
              <a:t>Strategies for Responding to Incorrect Answers: Non-verbal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DEF84F7-6AFE-446C-BC45-EE59E81E7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529255"/>
              </p:ext>
            </p:extLst>
          </p:nvPr>
        </p:nvGraphicFramePr>
        <p:xfrm>
          <a:off x="1174531" y="2232400"/>
          <a:ext cx="6794938" cy="239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94938">
                  <a:extLst>
                    <a:ext uri="{9D8B030D-6E8A-4147-A177-3AD203B41FA5}">
                      <a16:colId xmlns:a16="http://schemas.microsoft.com/office/drawing/2014/main" val="1643039"/>
                    </a:ext>
                  </a:extLst>
                </a:gridCol>
              </a:tblGrid>
              <a:tr h="4358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Non-Verbal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529387"/>
                  </a:ext>
                </a:extLst>
              </a:tr>
              <a:tr h="435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Eye contact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8531622"/>
                  </a:ext>
                </a:extLst>
              </a:tr>
              <a:tr h="51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Tone of voice (hesitation)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2118021"/>
                  </a:ext>
                </a:extLst>
              </a:tr>
              <a:tr h="5108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/>
                        <a:t>Facial expressions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1379129"/>
                  </a:ext>
                </a:extLst>
              </a:tr>
              <a:tr h="43580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Posture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06961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D55C848-C850-4725-8EB2-EF4CC9EE3420}"/>
              </a:ext>
            </a:extLst>
          </p:cNvPr>
          <p:cNvSpPr txBox="1"/>
          <p:nvPr/>
        </p:nvSpPr>
        <p:spPr>
          <a:xfrm>
            <a:off x="914400" y="6136937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kumimoji="0" lang="en-US" altLang="en-US" sz="600" b="0" i="0" strike="noStrike" cap="none" normalizeH="0" baseline="0" dirty="0">
                <a:ln>
                  <a:noFill/>
                </a:ln>
                <a:effectLst/>
                <a:latin typeface="+mj-lt"/>
              </a:rPr>
              <a:t>.</a:t>
            </a:r>
            <a:r>
              <a:rPr kumimoji="0" lang="en-US" altLang="en-US" sz="1800" b="0" i="0" strike="noStrike" cap="none" normalizeH="0" baseline="0" dirty="0">
                <a:ln>
                  <a:noFill/>
                </a:ln>
                <a:effectLst/>
                <a:latin typeface="+mj-lt"/>
              </a:rPr>
              <a:t> Br J Gen </a:t>
            </a:r>
            <a:r>
              <a:rPr kumimoji="0" lang="en-US" altLang="en-US" sz="1800" b="0" i="0" strike="noStrike" cap="none" normalizeH="0" baseline="0" dirty="0" err="1">
                <a:ln>
                  <a:noFill/>
                </a:ln>
                <a:effectLst/>
                <a:latin typeface="+mj-lt"/>
              </a:rPr>
              <a:t>Pract</a:t>
            </a:r>
            <a:r>
              <a:rPr kumimoji="0" lang="en-US" altLang="en-US" sz="1800" b="0" i="0" strike="noStrike" cap="none" normalizeH="0" baseline="0" dirty="0">
                <a:ln>
                  <a:noFill/>
                </a:ln>
                <a:effectLst/>
                <a:latin typeface="+mj-lt"/>
              </a:rPr>
              <a:t>. 2010 Feb;60(571):83-7.</a:t>
            </a:r>
            <a:r>
              <a:rPr kumimoji="0" lang="en-US" altLang="en-US" sz="1200" b="0" i="0" strike="noStrike" cap="none" normalizeH="0" baseline="0" dirty="0">
                <a:ln>
                  <a:noFill/>
                </a:ln>
                <a:effectLst/>
                <a:latin typeface="+mj-lt"/>
              </a:rPr>
              <a:t> </a:t>
            </a:r>
            <a:r>
              <a:rPr kumimoji="0" lang="en-US" altLang="en-US" sz="600" b="0" i="0" strike="noStrike" cap="none" normalizeH="0" baseline="0" dirty="0">
                <a:ln>
                  <a:noFill/>
                </a:ln>
                <a:effectLst/>
                <a:latin typeface="+mj-lt"/>
              </a:rPr>
              <a:t> </a:t>
            </a:r>
            <a:endParaRPr lang="en-US" b="0" i="0" dirty="0">
              <a:effectLst/>
              <a:latin typeface="+mj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r"/>
            <a:r>
              <a:rPr lang="en-US" b="0" i="0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 Br J Gen </a:t>
            </a:r>
            <a:r>
              <a:rPr lang="en-US" b="0" i="0" dirty="0" err="1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Pract</a:t>
            </a:r>
            <a:r>
              <a:rPr lang="en-US" b="0" i="0" dirty="0">
                <a:effectLst/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b="0" i="0" dirty="0">
                <a:effectLst/>
                <a:latin typeface="+mj-lt"/>
              </a:rPr>
              <a:t> 2010 Feb 1; 60(571): 76–78.</a:t>
            </a:r>
          </a:p>
        </p:txBody>
      </p:sp>
    </p:spTree>
    <p:extLst>
      <p:ext uri="{BB962C8B-B14F-4D97-AF65-F5344CB8AC3E}">
        <p14:creationId xmlns:p14="http://schemas.microsoft.com/office/powerpoint/2010/main" val="5142620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Back to the Scenario: </a:t>
            </a:r>
            <a:br>
              <a:rPr lang="en-US" b="1" dirty="0"/>
            </a:br>
            <a:r>
              <a:rPr lang="en-US" b="1" dirty="0"/>
              <a:t>Your response…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r>
              <a:rPr lang="en-US" sz="2800" dirty="0"/>
              <a:t>You encourage students to answer questions and make a deliberate effort to validate student responses, normalize partially or incorrect answers, and gently encourage students to think out loud. </a:t>
            </a:r>
          </a:p>
          <a:p>
            <a:r>
              <a:rPr lang="en-US" sz="2800" dirty="0"/>
              <a:t>You make a deliberate effort to be enthusiastic, and maintain a positive tone of voice even when disappointed with students’ preparation. </a:t>
            </a:r>
          </a:p>
          <a:p>
            <a:r>
              <a:rPr lang="en-US" sz="2800" dirty="0"/>
              <a:t>You find that participation has increased in the group and that there is a more collaborative discussion.</a:t>
            </a:r>
          </a:p>
          <a:p>
            <a:r>
              <a:rPr lang="en-US" sz="2800" dirty="0"/>
              <a:t>You continue to work through the CBL case questions…</a:t>
            </a:r>
          </a:p>
        </p:txBody>
      </p:sp>
    </p:spTree>
    <p:extLst>
      <p:ext uri="{BB962C8B-B14F-4D97-AF65-F5344CB8AC3E}">
        <p14:creationId xmlns:p14="http://schemas.microsoft.com/office/powerpoint/2010/main" val="40051491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Pitfall #4: Overlooking topics outside our (usual) scope of expertise</a:t>
            </a:r>
            <a:br>
              <a:rPr lang="en-US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Many of us have a tendency to gravitate to the medical expert role…</a:t>
            </a:r>
          </a:p>
        </p:txBody>
      </p:sp>
    </p:spTree>
    <p:extLst>
      <p:ext uri="{BB962C8B-B14F-4D97-AF65-F5344CB8AC3E}">
        <p14:creationId xmlns:p14="http://schemas.microsoft.com/office/powerpoint/2010/main" val="3321837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5BA7-6F1C-AC4A-B32C-3FB46B8C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520" y="220046"/>
            <a:ext cx="8580120" cy="11430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Perusing the Questions in the CBL Case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F47568-CA31-4999-8EB1-438D79A5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5" t="17032" r="1791" b="9204"/>
          <a:stretch/>
        </p:blipFill>
        <p:spPr>
          <a:xfrm>
            <a:off x="1815153" y="1417638"/>
            <a:ext cx="5773415" cy="529706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11FD3E-B887-4322-BE68-754D614CA92F}"/>
              </a:ext>
            </a:extLst>
          </p:cNvPr>
          <p:cNvSpPr/>
          <p:nvPr/>
        </p:nvSpPr>
        <p:spPr>
          <a:xfrm>
            <a:off x="1955800" y="3251200"/>
            <a:ext cx="5520267" cy="330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7C6E0-C0C7-4858-9F8B-3E5F0732B398}"/>
              </a:ext>
            </a:extLst>
          </p:cNvPr>
          <p:cNvSpPr/>
          <p:nvPr/>
        </p:nvSpPr>
        <p:spPr>
          <a:xfrm>
            <a:off x="1955799" y="3716870"/>
            <a:ext cx="5520267" cy="4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208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5BA7-6F1C-AC4A-B32C-3FB46B8CD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220046"/>
            <a:ext cx="8382000" cy="1143000"/>
          </a:xfrm>
        </p:spPr>
        <p:txBody>
          <a:bodyPr>
            <a:normAutofit fontScale="90000"/>
          </a:bodyPr>
          <a:lstStyle/>
          <a:p>
            <a:r>
              <a:rPr lang="en-CA" b="1" dirty="0"/>
              <a:t>Perusing the Questions in the CBL Case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F47568-CA31-4999-8EB1-438D79A56F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985" t="42565" r="1791" b="45055"/>
          <a:stretch/>
        </p:blipFill>
        <p:spPr>
          <a:xfrm>
            <a:off x="-115247" y="2729413"/>
            <a:ext cx="8954447" cy="1378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11FD3E-B887-4322-BE68-754D614CA92F}"/>
              </a:ext>
            </a:extLst>
          </p:cNvPr>
          <p:cNvSpPr/>
          <p:nvPr/>
        </p:nvSpPr>
        <p:spPr>
          <a:xfrm>
            <a:off x="419099" y="2689479"/>
            <a:ext cx="7632701" cy="53025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7D7C6E0-C0C7-4858-9F8B-3E5F0732B398}"/>
              </a:ext>
            </a:extLst>
          </p:cNvPr>
          <p:cNvSpPr/>
          <p:nvPr/>
        </p:nvSpPr>
        <p:spPr>
          <a:xfrm>
            <a:off x="419099" y="3422935"/>
            <a:ext cx="7632701" cy="7807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26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What can you do to foster a fruitful discussion?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r>
              <a:rPr lang="en-US" sz="2800" dirty="0"/>
              <a:t>Don’t overlook non-medical expert questions…</a:t>
            </a:r>
          </a:p>
          <a:p>
            <a:r>
              <a:rPr lang="en-US" sz="2800" dirty="0"/>
              <a:t>Acknowledge your gaps in knowledge if present</a:t>
            </a:r>
            <a:endParaRPr lang="en-US" sz="2400" dirty="0"/>
          </a:p>
          <a:p>
            <a:r>
              <a:rPr lang="en-US" sz="2800" dirty="0"/>
              <a:t>Encourage your students to share their own experiences</a:t>
            </a:r>
          </a:p>
          <a:p>
            <a:r>
              <a:rPr lang="en-US" sz="2800" dirty="0"/>
              <a:t>Lean into discomfort when exploring topics that are more sensitive…</a:t>
            </a:r>
          </a:p>
          <a:p>
            <a:r>
              <a:rPr lang="en-US" sz="2800" dirty="0"/>
              <a:t>Feeling uncomfortable is </a:t>
            </a:r>
            <a:r>
              <a:rPr lang="en-US" sz="2800" u="sng" dirty="0"/>
              <a:t>not</a:t>
            </a:r>
            <a:r>
              <a:rPr lang="en-US" sz="2800" dirty="0"/>
              <a:t> the same as feeling unsafe</a:t>
            </a:r>
          </a:p>
          <a:p>
            <a:r>
              <a:rPr lang="en-US" sz="2800" dirty="0"/>
              <a:t>Use the tutor guide!</a:t>
            </a:r>
          </a:p>
          <a:p>
            <a:r>
              <a:rPr lang="en-US" sz="2800" dirty="0"/>
              <a:t>Consider non-verbal cues!</a:t>
            </a:r>
          </a:p>
        </p:txBody>
      </p:sp>
    </p:spTree>
    <p:extLst>
      <p:ext uri="{BB962C8B-B14F-4D97-AF65-F5344CB8AC3E}">
        <p14:creationId xmlns:p14="http://schemas.microsoft.com/office/powerpoint/2010/main" val="564530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Back to the Scenario…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r>
              <a:rPr lang="en-US" sz="2800" dirty="0"/>
              <a:t>You embark upon a discussion around providing care to First Nations patients and barriers to diabetes care as discussed in the tutor guide… </a:t>
            </a:r>
          </a:p>
          <a:p>
            <a:r>
              <a:rPr lang="en-US" sz="2800" dirty="0"/>
              <a:t>A student in the group asks a question that you worry could make individuals in the group feel uncomfortable….</a:t>
            </a:r>
          </a:p>
          <a:p>
            <a:r>
              <a:rPr lang="en-US" sz="2800" i="1" dirty="0"/>
              <a:t>“Hey guys, I have a question.  Are there even that many Native people in Toronto?”</a:t>
            </a:r>
          </a:p>
          <a:p>
            <a:r>
              <a:rPr lang="en-US" sz="2800" dirty="0"/>
              <a:t>Has this ever happened to you?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816586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808E0-A4BC-407C-B6C0-913EE8BD5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Pitfall #5: Failing to acknowledge uncomfortable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F61AB-8AB0-4476-9DBB-C41FE6258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>
                <a:ea typeface="+mn-lt"/>
                <a:cs typeface="+mn-lt"/>
              </a:rPr>
              <a:t>What are you thinking/feeling?</a:t>
            </a:r>
          </a:p>
          <a:p>
            <a:r>
              <a:rPr lang="en-CA" dirty="0">
                <a:ea typeface="+mn-lt"/>
                <a:cs typeface="+mn-lt"/>
              </a:rPr>
              <a:t>How might you respond?</a:t>
            </a:r>
          </a:p>
        </p:txBody>
      </p:sp>
    </p:spTree>
    <p:extLst>
      <p:ext uri="{BB962C8B-B14F-4D97-AF65-F5344CB8AC3E}">
        <p14:creationId xmlns:p14="http://schemas.microsoft.com/office/powerpoint/2010/main" val="1603676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By the end of the session you will be able to:</a:t>
            </a:r>
          </a:p>
          <a:p>
            <a:pPr lvl="0"/>
            <a:r>
              <a:rPr lang="en-CA" dirty="0"/>
              <a:t>Describe and reflect on your experience as a CBL tutor</a:t>
            </a:r>
          </a:p>
          <a:p>
            <a:pPr lvl="0"/>
            <a:r>
              <a:rPr lang="en-CA" dirty="0"/>
              <a:t>Share strategies, successes and challenges around facilitating CBL</a:t>
            </a:r>
          </a:p>
          <a:p>
            <a:pPr lvl="0"/>
            <a:r>
              <a:rPr lang="en-CA" dirty="0"/>
              <a:t>Add to your repertoire of teaching techniques to facilitate learning and discussion in CBL </a:t>
            </a:r>
          </a:p>
          <a:p>
            <a:pPr lvl="0"/>
            <a:r>
              <a:rPr lang="en-CA" dirty="0"/>
              <a:t>Discuss next steps for yourself as a CBL tutor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9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3BE87-10B6-4F0A-8725-EAEFEE27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CA" sz="3600" dirty="0"/>
              <a:t>Language Matters:  Overarching Principles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2F24134-2670-426F-BAAC-D0D8712B1F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 lnSpcReduction="10000"/>
          </a:bodyPr>
          <a:lstStyle/>
          <a:p>
            <a:pPr marL="385763" indent="-385763">
              <a:buAutoNum type="arabicPeriod"/>
            </a:pPr>
            <a:r>
              <a:rPr lang="en-CA" dirty="0"/>
              <a:t>Self-identification is critical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CA" dirty="0"/>
              <a:t>Deciding whether or not something is offensive is the purview of the group to whom it is offensive 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CA" dirty="0"/>
              <a:t>We will not always get it right and we can support each others’ learning journeys 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CA" dirty="0"/>
              <a:t>The nature of language and its usage is to change </a:t>
            </a:r>
          </a:p>
          <a:p>
            <a:pPr marL="385763" indent="-385763">
              <a:buFont typeface="Arial" panose="020B0604020202020204" pitchFamily="34" charset="0"/>
              <a:buAutoNum type="arabicPeriod"/>
            </a:pPr>
            <a:r>
              <a:rPr lang="en-CA" dirty="0"/>
              <a:t>Critical reflexivity and humility are key</a:t>
            </a:r>
          </a:p>
        </p:txBody>
      </p:sp>
    </p:spTree>
    <p:extLst>
      <p:ext uri="{BB962C8B-B14F-4D97-AF65-F5344CB8AC3E}">
        <p14:creationId xmlns:p14="http://schemas.microsoft.com/office/powerpoint/2010/main" val="16837315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9843-F308-C047-A12A-C20ADCC35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7235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Responding in Unsafe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B1C1F-5CA0-F44D-9453-C7C5C247C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40000" lnSpcReduction="20000"/>
          </a:bodyPr>
          <a:lstStyle/>
          <a:p>
            <a:r>
              <a:rPr lang="en-US" sz="5600" b="1" dirty="0">
                <a:solidFill>
                  <a:schemeClr val="accent1"/>
                </a:solidFill>
              </a:rPr>
              <a:t>Acknowledge that some language and behavior is not appropriate and clearly offensive</a:t>
            </a:r>
          </a:p>
          <a:p>
            <a:pPr lvl="1"/>
            <a:r>
              <a:rPr lang="en-US" sz="5600" dirty="0"/>
              <a:t>I.e. Racial slurs, any form of humiliation or harassment, etc.</a:t>
            </a:r>
          </a:p>
          <a:p>
            <a:pPr lvl="1"/>
            <a:endParaRPr lang="en-US" sz="5600" b="1" dirty="0">
              <a:solidFill>
                <a:schemeClr val="accent1"/>
              </a:solidFill>
            </a:endParaRPr>
          </a:p>
          <a:p>
            <a:r>
              <a:rPr lang="en-US" sz="5600" b="1" dirty="0">
                <a:solidFill>
                  <a:schemeClr val="accent1"/>
                </a:solidFill>
              </a:rPr>
              <a:t>Depending on the context, consider bringing people IN vs calling them OUT</a:t>
            </a:r>
          </a:p>
          <a:p>
            <a:pPr lvl="1"/>
            <a:r>
              <a:rPr lang="en-US" sz="5600" b="1" i="1" dirty="0"/>
              <a:t>“</a:t>
            </a:r>
            <a:r>
              <a:rPr lang="en-US" sz="5600" i="1" dirty="0"/>
              <a:t>May I interject?  We began by prioritizing safety, what was just said is offensive and threatens safety.  Let’s stop and talk about why it’s offensive even if it wasn’t meant to be….”</a:t>
            </a:r>
          </a:p>
          <a:p>
            <a:pPr lvl="1"/>
            <a:r>
              <a:rPr lang="en-US" sz="5600" i="1" dirty="0"/>
              <a:t>“Time out.  This is not acceptable.  Let’s pause and talk about why…”</a:t>
            </a:r>
          </a:p>
          <a:p>
            <a:pPr lvl="1"/>
            <a:r>
              <a:rPr lang="en-US" sz="5600" i="1" dirty="0"/>
              <a:t>“Thank you </a:t>
            </a:r>
            <a:r>
              <a:rPr lang="en-CA" sz="5600" i="1" dirty="0"/>
              <a:t>for taking risks and speaking up, even if you’re unsure of how to say it”</a:t>
            </a:r>
            <a:endParaRPr lang="en-US" sz="5600" i="1" dirty="0"/>
          </a:p>
          <a:p>
            <a:pPr lvl="1"/>
            <a:r>
              <a:rPr lang="en-US" sz="5600" i="1" dirty="0"/>
              <a:t>“Thank you for making us pause and think”</a:t>
            </a:r>
          </a:p>
          <a:p>
            <a:pPr marL="457200" lvl="1" indent="0">
              <a:buNone/>
            </a:pPr>
            <a:endParaRPr lang="en-US" sz="5600" i="1" dirty="0"/>
          </a:p>
          <a:p>
            <a:pPr marL="0" indent="0">
              <a:buNone/>
            </a:pPr>
            <a:endParaRPr lang="en-US" sz="5600" b="1" i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4490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043DD-8198-5382-7F1F-4FBA66F82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Responding in Unsafe Situations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7C58A-0AD3-E136-DCE4-C9636E036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457200" lvl="1" indent="0">
              <a:buNone/>
            </a:pPr>
            <a:endParaRPr lang="en-CA" sz="5600" i="1" dirty="0"/>
          </a:p>
          <a:p>
            <a:r>
              <a:rPr lang="en-US" sz="5600" b="1" dirty="0">
                <a:solidFill>
                  <a:schemeClr val="accent1"/>
                </a:solidFill>
              </a:rPr>
              <a:t>RESPOND with humility</a:t>
            </a:r>
          </a:p>
          <a:p>
            <a:pPr lvl="1"/>
            <a:r>
              <a:rPr lang="en-US" sz="5600" dirty="0"/>
              <a:t>“I recently learned that….” or  “It was brought to my attention…”</a:t>
            </a:r>
          </a:p>
          <a:p>
            <a:pPr marL="457200" lvl="1" indent="0">
              <a:buNone/>
            </a:pPr>
            <a:endParaRPr lang="en-US" sz="5600" dirty="0"/>
          </a:p>
          <a:p>
            <a:r>
              <a:rPr lang="en-US" sz="5600" b="1" dirty="0">
                <a:solidFill>
                  <a:schemeClr val="accent1"/>
                </a:solidFill>
              </a:rPr>
              <a:t>AVOID judgmental, demeaning, or punitive language </a:t>
            </a:r>
          </a:p>
          <a:p>
            <a:pPr lvl="1"/>
            <a:r>
              <a:rPr lang="en-US" sz="5600" dirty="0"/>
              <a:t>I.e. You might say, </a:t>
            </a:r>
            <a:r>
              <a:rPr lang="en-US" sz="5600" i="1" dirty="0"/>
              <a:t>“that’s </a:t>
            </a:r>
            <a:r>
              <a:rPr lang="en-US" sz="5600" dirty="0"/>
              <a:t>offensive ” </a:t>
            </a:r>
            <a:r>
              <a:rPr lang="en-US" sz="5600" i="1" dirty="0"/>
              <a:t>or  “that is racist language”  </a:t>
            </a:r>
            <a:r>
              <a:rPr lang="en-US" sz="5600" dirty="0"/>
              <a:t>vs calling someone </a:t>
            </a:r>
            <a:r>
              <a:rPr lang="en-US" sz="5600" i="1" dirty="0"/>
              <a:t>“racist”</a:t>
            </a:r>
          </a:p>
          <a:p>
            <a:pPr lvl="1"/>
            <a:r>
              <a:rPr lang="en-US" sz="5600" dirty="0"/>
              <a:t>We may make things worse if we come from a judgmental and critical lens – or we may create an impactful learning moment  </a:t>
            </a:r>
          </a:p>
          <a:p>
            <a:pPr marL="0" indent="0">
              <a:buNone/>
            </a:pPr>
            <a:endParaRPr lang="en-US" sz="5600" dirty="0"/>
          </a:p>
          <a:p>
            <a:pPr marL="0" indent="0">
              <a:buNone/>
            </a:pPr>
            <a:r>
              <a:rPr lang="en-CA" sz="5600" dirty="0"/>
              <a:t>We do not want to silence people or create a culture where people are afraid to speak.  We want people to feel safe taking risks and making mistakes, while at the same time remaining open to learning and growing.</a:t>
            </a:r>
            <a:endParaRPr lang="en-US" sz="56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5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459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Language matters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201F1E"/>
                </a:solidFill>
                <a:latin typeface="+mj-lt"/>
              </a:rPr>
              <a:t>T</a:t>
            </a:r>
            <a:r>
              <a:rPr lang="en-US" sz="2800" b="0" i="0" dirty="0">
                <a:solidFill>
                  <a:srgbClr val="201F1E"/>
                </a:solidFill>
                <a:effectLst/>
                <a:latin typeface="+mj-lt"/>
              </a:rPr>
              <a:t>he use of the term “Indian” or “Native” is generally not appropriate for a healthcare provider, but may be appropriate for the community to describe themselves</a:t>
            </a:r>
          </a:p>
          <a:p>
            <a:pPr lvl="1"/>
            <a:r>
              <a:rPr lang="en-US" b="0" i="0" dirty="0">
                <a:solidFill>
                  <a:srgbClr val="201F1E"/>
                </a:solidFill>
                <a:effectLst/>
                <a:latin typeface="+mj-lt"/>
              </a:rPr>
              <a:t>e.g. the Native Women’s Association of Canada uses the term Native, and many patients families might do the same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130D0-51B1-4F38-8E66-A07A3C91136A}"/>
              </a:ext>
            </a:extLst>
          </p:cNvPr>
          <p:cNvSpPr txBox="1"/>
          <p:nvPr/>
        </p:nvSpPr>
        <p:spPr>
          <a:xfrm>
            <a:off x="624840" y="6214030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0" i="0" dirty="0">
                <a:effectLst/>
                <a:latin typeface="+mj-lt"/>
              </a:rPr>
              <a:t>- Peer discussions with colleagues (cited with permission) </a:t>
            </a:r>
          </a:p>
        </p:txBody>
      </p:sp>
    </p:spTree>
    <p:extLst>
      <p:ext uri="{BB962C8B-B14F-4D97-AF65-F5344CB8AC3E}">
        <p14:creationId xmlns:p14="http://schemas.microsoft.com/office/powerpoint/2010/main" val="5633994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FE2F2-A83F-F491-62D8-202D33533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Language matters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49329-E4B6-6ACF-F8D0-F7544F4E3C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dk1"/>
                </a:solidFill>
              </a:rPr>
              <a:t>Indigenous Peoples is commonly used as a collective term for all the original peoples of Canada and their descendants.  There are three distinct and diverse groups of Indigenous Peoples in Canada:  First Nations, Métis, and Inuit</a:t>
            </a:r>
          </a:p>
          <a:p>
            <a:r>
              <a:rPr lang="en-US" dirty="0">
                <a:solidFill>
                  <a:schemeClr val="dk1"/>
                </a:solidFill>
              </a:rPr>
              <a:t>“Indigenous people” with a lower case “people” refers to more than one Indigenous person rather than the collective group of Indigenous Peoples</a:t>
            </a:r>
          </a:p>
          <a:p>
            <a:r>
              <a:rPr lang="en-US" dirty="0">
                <a:solidFill>
                  <a:schemeClr val="dk1"/>
                </a:solidFill>
              </a:rPr>
              <a:t>The term “Indigenous” is increasingly replacing the term “Aboriginal”, as the former is recognized internationally, however, the term Aboriginal is still used and accepted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4B958E-6F16-F700-4527-9487C172E128}"/>
              </a:ext>
            </a:extLst>
          </p:cNvPr>
          <p:cNvSpPr txBox="1"/>
          <p:nvPr/>
        </p:nvSpPr>
        <p:spPr>
          <a:xfrm>
            <a:off x="225972" y="6321752"/>
            <a:ext cx="8692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+mj-lt"/>
              </a:rPr>
              <a:t>https://</a:t>
            </a:r>
            <a:r>
              <a:rPr lang="en-US" sz="1400" dirty="0" err="1">
                <a:latin typeface="+mj-lt"/>
              </a:rPr>
              <a:t>www.national.ca</a:t>
            </a:r>
            <a:r>
              <a:rPr lang="en-US" sz="1400" dirty="0">
                <a:latin typeface="+mj-lt"/>
              </a:rPr>
              <a:t>/</a:t>
            </a:r>
            <a:r>
              <a:rPr lang="en-US" sz="1400" dirty="0" err="1">
                <a:latin typeface="+mj-lt"/>
              </a:rPr>
              <a:t>en</a:t>
            </a:r>
            <a:r>
              <a:rPr lang="en-US" sz="1400" dirty="0">
                <a:latin typeface="+mj-lt"/>
              </a:rPr>
              <a:t>/perspectives/detail/no-perfect-answer-first-nations-aboriginal-indigenous/</a:t>
            </a:r>
          </a:p>
          <a:p>
            <a:pPr algn="r"/>
            <a:r>
              <a:rPr lang="en-US" sz="1400" dirty="0">
                <a:latin typeface="+mj-lt"/>
              </a:rPr>
              <a:t>Language Matters (in development), MD Program Office of Faculty Development</a:t>
            </a:r>
          </a:p>
        </p:txBody>
      </p:sp>
    </p:spTree>
    <p:extLst>
      <p:ext uri="{BB962C8B-B14F-4D97-AF65-F5344CB8AC3E}">
        <p14:creationId xmlns:p14="http://schemas.microsoft.com/office/powerpoint/2010/main" val="7110434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20AB-664E-4479-BBB7-72A2CDEC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Back to the Scenario…</a:t>
            </a:r>
            <a:endParaRPr lang="en-CA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D151D-4312-464A-8054-9169B5018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Autofit/>
          </a:bodyPr>
          <a:lstStyle/>
          <a:p>
            <a:r>
              <a:rPr lang="en-US" dirty="0"/>
              <a:t>You consider that if you were not sure how to respond at the time, you might…</a:t>
            </a:r>
          </a:p>
          <a:p>
            <a:pPr lvl="1"/>
            <a:r>
              <a:rPr lang="en-US" dirty="0"/>
              <a:t>Debrief with colleagues</a:t>
            </a:r>
          </a:p>
          <a:p>
            <a:pPr lvl="1"/>
            <a:r>
              <a:rPr lang="en-US" dirty="0"/>
              <a:t>Reach out to your site lead or course director to connect you with resources and provide support</a:t>
            </a:r>
          </a:p>
          <a:p>
            <a:pPr lvl="1"/>
            <a:r>
              <a:rPr lang="en-US" dirty="0"/>
              <a:t>Follow-up with individuals in the group via email and/or direct discussions once you have spoken with colleagues and/or debriefed</a:t>
            </a:r>
          </a:p>
          <a:p>
            <a:pPr lvl="1"/>
            <a:r>
              <a:rPr lang="en-US" dirty="0"/>
              <a:t>Reflect</a:t>
            </a:r>
          </a:p>
          <a:p>
            <a:endParaRPr lang="en-CA" sz="2600" dirty="0">
              <a:ea typeface="+mn-lt"/>
              <a:cs typeface="+mn-lt"/>
            </a:endParaRP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684415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Introduction and Icebreakers</a:t>
            </a:r>
          </a:p>
          <a:p>
            <a:r>
              <a:rPr lang="en-CA" dirty="0"/>
              <a:t>Strategies to Guide Your CBL</a:t>
            </a:r>
          </a:p>
          <a:p>
            <a:r>
              <a:rPr lang="en-CA" dirty="0"/>
              <a:t>Case review: 5 Pitfalls that can Disrupt your CBL Environment</a:t>
            </a:r>
          </a:p>
          <a:p>
            <a:r>
              <a:rPr lang="en-US" dirty="0"/>
              <a:t>Sharing Strategies, Successes, and Challenges</a:t>
            </a:r>
            <a:endParaRPr lang="en-CA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9CF4D-0ECF-4908-81BF-3E02B9BF03CF}"/>
              </a:ext>
            </a:extLst>
          </p:cNvPr>
          <p:cNvSpPr/>
          <p:nvPr/>
        </p:nvSpPr>
        <p:spPr>
          <a:xfrm>
            <a:off x="457200" y="3873923"/>
            <a:ext cx="8345606" cy="528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62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EB4F-02D3-7049-9129-AE061402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Sharing Strategies, Successes, and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5E9B-9DA3-8B46-A0BA-E328A0612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Let’s Chat or Use the Chat!</a:t>
            </a:r>
          </a:p>
          <a:p>
            <a:r>
              <a:rPr lang="en-US" dirty="0"/>
              <a:t>How’s it going?</a:t>
            </a:r>
          </a:p>
          <a:p>
            <a:r>
              <a:rPr lang="en-US" dirty="0"/>
              <a:t>What has been the greatest success?</a:t>
            </a:r>
          </a:p>
          <a:p>
            <a:pPr lvl="2"/>
            <a:r>
              <a:rPr lang="en-US" dirty="0"/>
              <a:t>How did you achieve that success?</a:t>
            </a:r>
          </a:p>
          <a:p>
            <a:pPr marL="342900" lvl="8" indent="-342900"/>
            <a:r>
              <a:rPr lang="en-US" sz="3200" dirty="0"/>
              <a:t>What has been the greatest challenge?</a:t>
            </a:r>
          </a:p>
          <a:p>
            <a:pPr lvl="2"/>
            <a:r>
              <a:rPr lang="en-US" dirty="0"/>
              <a:t>Strategies for addressing that challenge?</a:t>
            </a:r>
          </a:p>
          <a:p>
            <a:pPr marL="457200" lvl="1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5180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EB4F-02D3-7049-9129-AE061402B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OFD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55E9B-9DA3-8B46-A0BA-E328A0612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 fontAlgn="base">
              <a:buNone/>
            </a:pPr>
            <a:r>
              <a:rPr lang="en-US" b="1" dirty="0"/>
              <a:t>Adventures in Teaching!</a:t>
            </a:r>
          </a:p>
          <a:p>
            <a:pPr fontAlgn="base"/>
            <a:r>
              <a:rPr lang="en-CA" dirty="0"/>
              <a:t>Responding to an Incorrect Answer</a:t>
            </a:r>
            <a:endParaRPr lang="en-US" b="1" dirty="0"/>
          </a:p>
          <a:p>
            <a:pPr fontAlgn="base"/>
            <a:r>
              <a:rPr lang="en-CA" dirty="0"/>
              <a:t>Silence – Learners are Hesitant to Engage</a:t>
            </a:r>
          </a:p>
          <a:p>
            <a:pPr fontAlgn="base"/>
            <a:r>
              <a:rPr lang="en-CA" dirty="0"/>
              <a:t>Optimizing the virtual learning environment</a:t>
            </a:r>
          </a:p>
          <a:p>
            <a:pPr marL="0" indent="0" fontAlgn="base">
              <a:buNone/>
            </a:pPr>
            <a:endParaRPr lang="en-CA" dirty="0"/>
          </a:p>
          <a:p>
            <a:pPr marL="0" indent="0" fontAlgn="base">
              <a:buNone/>
            </a:pPr>
            <a:r>
              <a:rPr lang="en-CA" dirty="0">
                <a:hlinkClick r:id="rId3"/>
              </a:rPr>
              <a:t>https://meded.temertymedicine.utoronto.ca/sites/default/files/assets/resource/document/20_Adventures_in_Teaching_Virtual_Teaching.pdf</a:t>
            </a:r>
            <a:endParaRPr lang="en-CA" dirty="0"/>
          </a:p>
          <a:p>
            <a:pPr marL="0" indent="0" fontAlgn="base">
              <a:buNone/>
            </a:pPr>
            <a:endParaRPr lang="en-CA" dirty="0"/>
          </a:p>
          <a:p>
            <a:pPr marL="0" indent="0" fontAlgn="base">
              <a:buNone/>
            </a:pPr>
            <a:r>
              <a:rPr lang="en-CA" dirty="0">
                <a:hlinkClick r:id="rId4"/>
              </a:rPr>
              <a:t>https://meded.temertymedicine.utoronto.ca/sites/default/files/assets/resource/document/20_Adventures_in_Teaching_Optimizing_Enviro_Revised09Sept20.pdf</a:t>
            </a:r>
            <a:endParaRPr lang="en-CA" dirty="0"/>
          </a:p>
          <a:p>
            <a:pPr marL="0" indent="0" fontAlgn="base">
              <a:buNone/>
            </a:pPr>
            <a:endParaRPr lang="en-CA" dirty="0"/>
          </a:p>
          <a:p>
            <a:pPr marL="0" indent="0" fontAlgn="base">
              <a:buNone/>
            </a:pPr>
            <a:r>
              <a:rPr lang="en-CA" dirty="0">
                <a:hlinkClick r:id="rId5"/>
              </a:rPr>
              <a:t>https://meded.temertymedicine.utoronto.ca/sites/default/files/assets/resource/document/21_Inclusive_Virtual_Learning_Environment_Revised12Jan21.pdf</a:t>
            </a:r>
            <a:endParaRPr lang="en-CA" dirty="0"/>
          </a:p>
          <a:p>
            <a:pPr marL="0" indent="0" fontAlgn="base">
              <a:buNone/>
            </a:pPr>
            <a:endParaRPr lang="en-CA" dirty="0"/>
          </a:p>
          <a:p>
            <a:pPr marL="0" indent="0" fontAlgn="base">
              <a:buNone/>
            </a:pPr>
            <a:endParaRPr lang="en-CA" dirty="0"/>
          </a:p>
          <a:p>
            <a:pPr marL="0" indent="0">
              <a:buNone/>
            </a:pP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522494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4973-FBFE-FE40-8C3B-891EB473A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Other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8F24-BEE2-D046-A95F-72FCEEA359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CA" sz="7200" dirty="0"/>
              <a:t>MD Program Office of Faculty Development </a:t>
            </a:r>
          </a:p>
          <a:p>
            <a:pPr marL="457200" lvl="1" indent="0">
              <a:buNone/>
            </a:pPr>
            <a:r>
              <a:rPr lang="en-CA" sz="6800" dirty="0">
                <a:hlinkClick r:id="rId2"/>
              </a:rPr>
              <a:t>https://meded.temertymedicine.utoronto.ca/cbl-tutors</a:t>
            </a:r>
            <a:endParaRPr lang="en-CA" sz="6800" dirty="0"/>
          </a:p>
          <a:p>
            <a:pPr marL="457200" lvl="1" indent="0">
              <a:buNone/>
            </a:pPr>
            <a:endParaRPr lang="en-CA" sz="6800" dirty="0"/>
          </a:p>
          <a:p>
            <a:r>
              <a:rPr lang="en-CA" sz="7200" dirty="0"/>
              <a:t>Centre for Faculty Development – offers a variety of workshops throughout the year</a:t>
            </a:r>
          </a:p>
          <a:p>
            <a:pPr marL="457200" lvl="1" indent="0">
              <a:buNone/>
            </a:pPr>
            <a:r>
              <a:rPr lang="en-US" sz="6800" dirty="0">
                <a:hlinkClick r:id="rId3"/>
              </a:rPr>
              <a:t>https://centreforfacdev.ca/upcoming/</a:t>
            </a:r>
            <a:endParaRPr lang="en-US" sz="6800" dirty="0"/>
          </a:p>
          <a:p>
            <a:pPr marL="0" indent="0">
              <a:buNone/>
            </a:pPr>
            <a:endParaRPr lang="en-US" sz="7200" dirty="0"/>
          </a:p>
          <a:p>
            <a:pPr marL="0" indent="0">
              <a:buNone/>
            </a:pPr>
            <a:endParaRPr lang="en-CA" sz="7200" dirty="0"/>
          </a:p>
          <a:p>
            <a:pPr marL="0" indent="0">
              <a:buNone/>
            </a:pPr>
            <a:endParaRPr lang="en-CA" sz="7200" dirty="0"/>
          </a:p>
          <a:p>
            <a:pPr marL="0" indent="0">
              <a:buNone/>
            </a:pPr>
            <a:endParaRPr lang="en-CA" sz="7200" dirty="0"/>
          </a:p>
          <a:p>
            <a:pPr marL="0" indent="0">
              <a:buNone/>
            </a:pPr>
            <a:endParaRPr lang="en-CA" sz="7200" dirty="0"/>
          </a:p>
          <a:p>
            <a:pPr marL="0" indent="0">
              <a:buNone/>
            </a:pPr>
            <a:endParaRPr lang="en-CA" sz="7200" dirty="0"/>
          </a:p>
          <a:p>
            <a:pPr marL="0" indent="0">
              <a:buNone/>
            </a:pPr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417557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Introduction and Icebreakers</a:t>
            </a:r>
          </a:p>
          <a:p>
            <a:r>
              <a:rPr lang="en-CA" dirty="0"/>
              <a:t>Strategies to Guide Your CBL</a:t>
            </a:r>
          </a:p>
          <a:p>
            <a:r>
              <a:rPr lang="en-CA" dirty="0"/>
              <a:t>Case review: 5 Pitfalls that can Disrupt your CBL Environment</a:t>
            </a:r>
          </a:p>
          <a:p>
            <a:r>
              <a:rPr lang="en-US" dirty="0"/>
              <a:t>Sharing Strategies, Successes, and Challenges</a:t>
            </a:r>
            <a:endParaRPr lang="en-CA" dirty="0"/>
          </a:p>
          <a:p>
            <a:endParaRPr lang="en-CA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49CF4D-0ECF-4908-81BF-3E02B9BF03CF}"/>
              </a:ext>
            </a:extLst>
          </p:cNvPr>
          <p:cNvSpPr/>
          <p:nvPr/>
        </p:nvSpPr>
        <p:spPr>
          <a:xfrm>
            <a:off x="457200" y="1654794"/>
            <a:ext cx="8345606" cy="52885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5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A637-6E9E-5847-B09F-DA468E192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04DD1-F2BE-334E-AC59-8D5834C83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By the end of the session you will be able to:</a:t>
            </a:r>
          </a:p>
          <a:p>
            <a:pPr lvl="0"/>
            <a:r>
              <a:rPr lang="en-CA" dirty="0"/>
              <a:t>Describe and reflect on your experience as a CBL tutor</a:t>
            </a:r>
          </a:p>
          <a:p>
            <a:pPr lvl="0"/>
            <a:r>
              <a:rPr lang="en-CA" dirty="0"/>
              <a:t>Share strategies, successes and challenges around facilitating CBL</a:t>
            </a:r>
          </a:p>
          <a:p>
            <a:pPr lvl="0"/>
            <a:r>
              <a:rPr lang="en-CA" dirty="0"/>
              <a:t>Add to your repertoire of teaching techniques to facilitate learning and discussion in CBL </a:t>
            </a:r>
          </a:p>
          <a:p>
            <a:pPr lvl="0"/>
            <a:r>
              <a:rPr lang="en-CA" dirty="0"/>
              <a:t>Discuss next steps for yourself as a CBL tutor</a:t>
            </a:r>
          </a:p>
          <a:p>
            <a:endParaRPr lang="en-CA" dirty="0"/>
          </a:p>
          <a:p>
            <a:pPr marL="0" indent="0">
              <a:buNone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265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39E57C2-A6FD-D242-9714-19B1D29B0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Five Faculty Pitfalls that can Disrupt the Learning Environment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1D11C1-2CFA-DE4C-AC36-7C7404DB9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Lack of preparation and enthusiasm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Not setting the stage for open and respectful group discussion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Inappropriately responding to a partially correct or incorrect answer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Overlooking topics outside our scope of expertise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Failing to acknowledge uncomfortable situations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974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C070-C50A-B743-B5D8-495B847C1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64232"/>
            <a:ext cx="7772400" cy="1470025"/>
          </a:xfrm>
        </p:spPr>
        <p:txBody>
          <a:bodyPr/>
          <a:lstStyle/>
          <a:p>
            <a:r>
              <a:rPr lang="en-US" b="1" dirty="0"/>
              <a:t>Questions?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27A1C-3236-8943-BF04-918183E79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813034"/>
            <a:ext cx="6400800" cy="3825766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…or e-mail us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susanna.talarico@sickkids.ca</a:t>
            </a:r>
            <a:endParaRPr lang="en-US" dirty="0"/>
          </a:p>
          <a:p>
            <a:r>
              <a:rPr lang="en-US" dirty="0">
                <a:hlinkClick r:id="rId2"/>
              </a:rPr>
              <a:t>robert.goldberg@utoronto.ca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9779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935B4-217C-1143-A449-AD370AF26F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4070912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5D346-6F36-4F46-87AF-C81ED2BEF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Introductions:</a:t>
            </a:r>
            <a:br>
              <a:rPr lang="en-US" b="1" dirty="0"/>
            </a:br>
            <a:r>
              <a:rPr lang="en-US" b="1" dirty="0"/>
              <a:t>What do you do for Icebreakers?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655A71-B2FC-E740-8390-5862F9658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25700" y="1747520"/>
            <a:ext cx="4292600" cy="4292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23FFE1-0711-CB42-A4FE-29D558D7CE7B}"/>
              </a:ext>
            </a:extLst>
          </p:cNvPr>
          <p:cNvSpPr txBox="1"/>
          <p:nvPr/>
        </p:nvSpPr>
        <p:spPr>
          <a:xfrm>
            <a:off x="1388853" y="6370002"/>
            <a:ext cx="6366294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i="1" dirty="0">
                <a:cs typeface="Calibri"/>
              </a:rPr>
              <a:t>Artwork by Katerina </a:t>
            </a:r>
            <a:r>
              <a:rPr lang="en-US" i="1" dirty="0" err="1">
                <a:cs typeface="Calibri"/>
              </a:rPr>
              <a:t>Mertikas</a:t>
            </a:r>
            <a:endParaRPr lang="en-US" i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4616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A0EA9-DA0F-9B4C-BB22-F0CA2A5F5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Raise Your Virtual 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268823-C617-DC49-ADDA-025F065E0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Have you facilitated a CBL session?</a:t>
            </a:r>
          </a:p>
          <a:p>
            <a:pPr marL="514350" indent="-514350">
              <a:buAutoNum type="alphaLcParenR"/>
            </a:pPr>
            <a:r>
              <a:rPr lang="en-US" dirty="0"/>
              <a:t>No, this is my first time</a:t>
            </a:r>
          </a:p>
          <a:p>
            <a:pPr marL="514350" indent="-514350">
              <a:buAutoNum type="alphaLcParenR"/>
            </a:pPr>
            <a:r>
              <a:rPr lang="en-US" dirty="0"/>
              <a:t>Yes, for the last 1-3 years</a:t>
            </a:r>
          </a:p>
          <a:p>
            <a:pPr marL="514350" indent="-514350">
              <a:buAutoNum type="alphaLcParenR"/>
            </a:pPr>
            <a:r>
              <a:rPr lang="en-US" dirty="0"/>
              <a:t>Yes, for the last 3-5 years</a:t>
            </a:r>
          </a:p>
          <a:p>
            <a:pPr marL="514350" indent="-514350">
              <a:buAutoNum type="alphaLcParenR"/>
            </a:pPr>
            <a:r>
              <a:rPr lang="en-US" dirty="0"/>
              <a:t>Yes, for over 5 years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AutoNum type="alphaLcParenR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90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C2220-7952-5C16-3344-623F1825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Raise Your Virtual Hand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95F69F-44F9-7D9E-8A62-3CF596DCB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Have you participated in a CBL faculty development session?</a:t>
            </a:r>
          </a:p>
          <a:p>
            <a:pPr marL="514350" indent="-514350">
              <a:buAutoNum type="alphaLcParenR"/>
            </a:pPr>
            <a:r>
              <a:rPr lang="en-US" dirty="0"/>
              <a:t>No, this is my first time</a:t>
            </a:r>
          </a:p>
          <a:p>
            <a:pPr marL="514350" indent="-514350">
              <a:buAutoNum type="alphaLcParenR"/>
            </a:pPr>
            <a:r>
              <a:rPr lang="en-US" dirty="0"/>
              <a:t>Yes, I attended part 1 of this series</a:t>
            </a:r>
          </a:p>
          <a:p>
            <a:pPr marL="514350" indent="-514350">
              <a:buAutoNum type="alphaLcParenR"/>
            </a:pPr>
            <a:r>
              <a:rPr lang="en-US" dirty="0"/>
              <a:t>No, but I watched the recording of part 1</a:t>
            </a:r>
          </a:p>
        </p:txBody>
      </p:sp>
    </p:spTree>
    <p:extLst>
      <p:ext uri="{BB962C8B-B14F-4D97-AF65-F5344CB8AC3E}">
        <p14:creationId xmlns:p14="http://schemas.microsoft.com/office/powerpoint/2010/main" val="141121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23107</TotalTime>
  <Words>3503</Words>
  <Application>Microsoft Office PowerPoint</Application>
  <PresentationFormat>On-screen Show (4:3)</PresentationFormat>
  <Paragraphs>398</Paragraphs>
  <Slides>63</Slides>
  <Notes>59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Malgun Gothic</vt:lpstr>
      <vt:lpstr>Arial</vt:lpstr>
      <vt:lpstr>Calibri</vt:lpstr>
      <vt:lpstr>Gisha</vt:lpstr>
      <vt:lpstr>Times New Roman</vt:lpstr>
      <vt:lpstr>Office Theme</vt:lpstr>
      <vt:lpstr>Moving Beyond the Essentials for Teaching CBL     </vt:lpstr>
      <vt:lpstr>Disclosures</vt:lpstr>
      <vt:lpstr>Setting the Stage </vt:lpstr>
      <vt:lpstr>Zoom Features that Encourage Interactivity</vt:lpstr>
      <vt:lpstr>Objectives</vt:lpstr>
      <vt:lpstr>Outline</vt:lpstr>
      <vt:lpstr>Introductions: What do you do for Icebreakers?</vt:lpstr>
      <vt:lpstr>Raise Your Virtual Hand</vt:lpstr>
      <vt:lpstr>Raise Your Virtual Hand</vt:lpstr>
      <vt:lpstr>Let’s Chat or Use the Chat!</vt:lpstr>
      <vt:lpstr>Evaluations</vt:lpstr>
      <vt:lpstr>Outline</vt:lpstr>
      <vt:lpstr>Encourage Active Learning and Productive Struggle</vt:lpstr>
      <vt:lpstr>Promote Cognitive Integration</vt:lpstr>
      <vt:lpstr>Use Contextual Variation</vt:lpstr>
      <vt:lpstr>Learner Environment </vt:lpstr>
      <vt:lpstr>Optimal Relationship between  Psychological Safety and Performance Standard</vt:lpstr>
      <vt:lpstr>Optimal Relationship between  Psychological Safety and Performance Standard</vt:lpstr>
      <vt:lpstr>Destigmatizing Failure for Psychological Safety</vt:lpstr>
      <vt:lpstr>The focus: The Learner Environment</vt:lpstr>
      <vt:lpstr>Create a safe space</vt:lpstr>
      <vt:lpstr>Outline</vt:lpstr>
      <vt:lpstr>Five Faculty Pitfalls that can Disrupt the Learning Environment</vt:lpstr>
      <vt:lpstr>Case scenario: You are a CBL tutor…</vt:lpstr>
      <vt:lpstr>Case Synopsis</vt:lpstr>
      <vt:lpstr>Case Synopsis</vt:lpstr>
      <vt:lpstr>Scenario: Getting ready for CBL…</vt:lpstr>
      <vt:lpstr>Pitfall #1: Lack of preparation and enthusiasm</vt:lpstr>
      <vt:lpstr>What can you do to give your session the                    factor?</vt:lpstr>
      <vt:lpstr>PowerPoint Presentation</vt:lpstr>
      <vt:lpstr>Back to the Scenario:  Starting your session…</vt:lpstr>
      <vt:lpstr>Pitfall #2: Not setting the stage for open and respectful group discussion </vt:lpstr>
      <vt:lpstr>Setting the Stage – Acknowledging Ourselves as Learners</vt:lpstr>
      <vt:lpstr>Cultural Humility</vt:lpstr>
      <vt:lpstr>How to Learn Someone’s Pronouns</vt:lpstr>
      <vt:lpstr>Personal Devices and Engagement</vt:lpstr>
      <vt:lpstr>Framing Expectations around Questions During the Session</vt:lpstr>
      <vt:lpstr>Back to the Scenario:  During your session…</vt:lpstr>
      <vt:lpstr>Pitfall #3: Inappropriately responding to a partially correct or incorrect answer </vt:lpstr>
      <vt:lpstr>Strategies for Responding to Incorrect Answers</vt:lpstr>
      <vt:lpstr>Strategies for Responding to Incorrect Answers: Verbal</vt:lpstr>
      <vt:lpstr>Strategies for Responding to Incorrect Answers: Non-verbal</vt:lpstr>
      <vt:lpstr>Back to the Scenario:  Your response…</vt:lpstr>
      <vt:lpstr>Pitfall #4: Overlooking topics outside our (usual) scope of expertise </vt:lpstr>
      <vt:lpstr>Perusing the Questions in the CBL Case</vt:lpstr>
      <vt:lpstr>Perusing the Questions in the CBL Case</vt:lpstr>
      <vt:lpstr>What can you do to foster a fruitful discussion?</vt:lpstr>
      <vt:lpstr>Back to the Scenario…</vt:lpstr>
      <vt:lpstr>Pitfall #5: Failing to acknowledge uncomfortable situations</vt:lpstr>
      <vt:lpstr>Language Matters:  Overarching Principles</vt:lpstr>
      <vt:lpstr>Responding in Unsafe Situations</vt:lpstr>
      <vt:lpstr>Responding in Unsafe Situations</vt:lpstr>
      <vt:lpstr>Language matters</vt:lpstr>
      <vt:lpstr>Language matters</vt:lpstr>
      <vt:lpstr>Back to the Scenario…</vt:lpstr>
      <vt:lpstr>Outline</vt:lpstr>
      <vt:lpstr>Sharing Strategies, Successes, and Challenges</vt:lpstr>
      <vt:lpstr>OFD Resources</vt:lpstr>
      <vt:lpstr>Other Resources</vt:lpstr>
      <vt:lpstr>Objectives</vt:lpstr>
      <vt:lpstr>Five Faculty Pitfalls that can Disrupt the Learning Environment</vt:lpstr>
      <vt:lpstr>Questions?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Flipped Classroom</dc:title>
  <dc:creator>Hosanna Au</dc:creator>
  <cp:lastModifiedBy>May Brydges</cp:lastModifiedBy>
  <cp:revision>551</cp:revision>
  <dcterms:created xsi:type="dcterms:W3CDTF">2019-02-19T14:14:22Z</dcterms:created>
  <dcterms:modified xsi:type="dcterms:W3CDTF">2023-02-06T20:49:32Z</dcterms:modified>
</cp:coreProperties>
</file>